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48" r:id="rId1"/>
  </p:sldMasterIdLst>
  <p:sldIdLst>
    <p:sldId id="256" r:id="rId2"/>
    <p:sldId id="257" r:id="rId3"/>
    <p:sldId id="302" r:id="rId4"/>
    <p:sldId id="266" r:id="rId5"/>
    <p:sldId id="267" r:id="rId6"/>
    <p:sldId id="268" r:id="rId7"/>
    <p:sldId id="269" r:id="rId8"/>
    <p:sldId id="300" r:id="rId9"/>
    <p:sldId id="272" r:id="rId10"/>
    <p:sldId id="280" r:id="rId11"/>
    <p:sldId id="305" r:id="rId12"/>
    <p:sldId id="281" r:id="rId13"/>
    <p:sldId id="304" r:id="rId14"/>
    <p:sldId id="301" r:id="rId15"/>
    <p:sldId id="303" r:id="rId16"/>
    <p:sldId id="284" r:id="rId17"/>
    <p:sldId id="315" r:id="rId18"/>
    <p:sldId id="306" r:id="rId19"/>
    <p:sldId id="308" r:id="rId20"/>
    <p:sldId id="307" r:id="rId21"/>
    <p:sldId id="309" r:id="rId22"/>
    <p:sldId id="310" r:id="rId23"/>
    <p:sldId id="311" r:id="rId24"/>
    <p:sldId id="312" r:id="rId25"/>
    <p:sldId id="313" r:id="rId26"/>
    <p:sldId id="292" r:id="rId27"/>
    <p:sldId id="316" r:id="rId28"/>
    <p:sldId id="283" r:id="rId29"/>
    <p:sldId id="314" r:id="rId30"/>
    <p:sldId id="29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52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8896-345F-4227-87B5-CF332EC043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280756CC-6FD3-4A02-94D4-9ADBF05E3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4E2D494C-B3E3-4C1A-963F-06C7C8E6F2EA}"/>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5" name="Footer Placeholder 4">
            <a:extLst>
              <a:ext uri="{FF2B5EF4-FFF2-40B4-BE49-F238E27FC236}">
                <a16:creationId xmlns:a16="http://schemas.microsoft.com/office/drawing/2014/main" id="{A4E6CC2F-2148-4CC0-8718-256D9DA65D5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03DB212-726B-496C-A1AF-D6FA0C1AFDAB}"/>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2487675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7DB3-05F6-4426-BDAB-7DF3D86D98B8}"/>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857F18B-786C-42E8-AEE0-EC9C3C3DC8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2E540FB-B134-4AFF-9745-84EC86275A93}"/>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5" name="Footer Placeholder 4">
            <a:extLst>
              <a:ext uri="{FF2B5EF4-FFF2-40B4-BE49-F238E27FC236}">
                <a16:creationId xmlns:a16="http://schemas.microsoft.com/office/drawing/2014/main" id="{5CA7E946-5CC2-4631-BA02-CDC74A1603C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B949ECE-3E69-4542-9856-994ED35C05E8}"/>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313045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561793-B228-4DFA-83D0-6952A18D73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17FFF361-0A78-45D1-8EC7-4D425ACFB2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549F6D4-62BB-4EF7-A926-6B60CE135F3C}"/>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5" name="Footer Placeholder 4">
            <a:extLst>
              <a:ext uri="{FF2B5EF4-FFF2-40B4-BE49-F238E27FC236}">
                <a16:creationId xmlns:a16="http://schemas.microsoft.com/office/drawing/2014/main" id="{667867C3-BFE2-46C9-9974-510754B28EF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A2929B9-C5B9-4D5A-83AC-82D1FE8F9F64}"/>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873732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C3B3-A7EB-4263-AAA7-BFAE2DC5FA7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6CF0277B-0CA4-46A9-9FFF-EAFF3980F4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1E205D5-C4AC-4421-A4FE-A06192B17324}"/>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5" name="Footer Placeholder 4">
            <a:extLst>
              <a:ext uri="{FF2B5EF4-FFF2-40B4-BE49-F238E27FC236}">
                <a16:creationId xmlns:a16="http://schemas.microsoft.com/office/drawing/2014/main" id="{003C437C-B562-40F2-8F64-0DEF00144FF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47E610B-C60C-40E6-9019-99D6879B199E}"/>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17638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278F-DF21-4154-BBEF-693E21A50E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333CBD5B-6C96-40E7-805A-A07667FEAA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5BF8AA-8CA2-40DD-A30B-EDB6DD743015}"/>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5" name="Footer Placeholder 4">
            <a:extLst>
              <a:ext uri="{FF2B5EF4-FFF2-40B4-BE49-F238E27FC236}">
                <a16:creationId xmlns:a16="http://schemas.microsoft.com/office/drawing/2014/main" id="{D736B800-2417-407E-9EAE-978267C61C1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C8E10CA-AB82-4658-9C62-027FBF6DD49B}"/>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1703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A504E-DCE3-42D9-8A63-D26E0121B7E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EE599F-54C1-4A8B-9910-BE238DF046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C2E86B88-5ABB-4260-AE0F-F9C8843FB1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0FAEC265-6E28-4526-8160-D7E0EEDAE3CE}"/>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6" name="Footer Placeholder 5">
            <a:extLst>
              <a:ext uri="{FF2B5EF4-FFF2-40B4-BE49-F238E27FC236}">
                <a16:creationId xmlns:a16="http://schemas.microsoft.com/office/drawing/2014/main" id="{DD3141E2-8931-478B-8EC4-E9A75EEC015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AC27F27-ADFB-4E87-B215-C3EF2251D2E0}"/>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3136158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45CA-02F1-49DF-A648-BA9B10E8303A}"/>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367DF1C-6FBD-4BE6-84B1-9F57EF1C4D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8ACFC-2937-46CE-AA55-ECEF743B2B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6B9B7DEB-93E2-4E98-9ECE-FD8A334167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6FB452-6BE5-49D8-B450-BDFFBA566D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4EDC8C92-9985-46F1-BFA8-8E2F4EA0D7FC}"/>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8" name="Footer Placeholder 7">
            <a:extLst>
              <a:ext uri="{FF2B5EF4-FFF2-40B4-BE49-F238E27FC236}">
                <a16:creationId xmlns:a16="http://schemas.microsoft.com/office/drawing/2014/main" id="{1BC901DA-DD34-4982-A003-AB09D984D11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9B25BF8B-9C0A-4527-9BF1-496509938EAB}"/>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3342508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49D5-5383-44F7-8C42-6BC8B3711073}"/>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1ACCD782-C4E5-45F1-8DA3-F207EA1AA18D}"/>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4" name="Footer Placeholder 3">
            <a:extLst>
              <a:ext uri="{FF2B5EF4-FFF2-40B4-BE49-F238E27FC236}">
                <a16:creationId xmlns:a16="http://schemas.microsoft.com/office/drawing/2014/main" id="{88AE5E73-855F-4480-B3F4-06AFB3319193}"/>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83615E0-3027-4B98-A7FB-211871442CFB}"/>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252872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E85AB-9F16-434D-81B6-68142CB8F77B}"/>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3" name="Footer Placeholder 2">
            <a:extLst>
              <a:ext uri="{FF2B5EF4-FFF2-40B4-BE49-F238E27FC236}">
                <a16:creationId xmlns:a16="http://schemas.microsoft.com/office/drawing/2014/main" id="{0618FC20-0164-4AFB-9935-1872B14247B3}"/>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9AF8C7CE-32E8-4F1A-96B0-0F08CA0EC5EC}"/>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2762232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B2B4-5959-40C9-A99F-44E3DC28D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3542D374-0221-4765-B453-6A73E1E82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1A65F69B-8682-49F4-96FC-9DF3881DF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22566-24E9-4F05-AFEF-0D36A644272C}"/>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6" name="Footer Placeholder 5">
            <a:extLst>
              <a:ext uri="{FF2B5EF4-FFF2-40B4-BE49-F238E27FC236}">
                <a16:creationId xmlns:a16="http://schemas.microsoft.com/office/drawing/2014/main" id="{BDCAF3C5-5D87-460C-9156-0CE9FEEDFA3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C4C54AFC-07A2-46C9-AF87-9201D6FB2492}"/>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1361463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B719-18ED-4EB3-855B-EE83E417F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4AE48BD-19CC-4D9C-8648-4FEA7FAD8D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B816222A-B192-49CE-9335-1E6B920EB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7E56D5-0B67-406F-A840-04CD3E9FBECD}"/>
              </a:ext>
            </a:extLst>
          </p:cNvPr>
          <p:cNvSpPr>
            <a:spLocks noGrp="1"/>
          </p:cNvSpPr>
          <p:nvPr>
            <p:ph type="dt" sz="half" idx="10"/>
          </p:nvPr>
        </p:nvSpPr>
        <p:spPr/>
        <p:txBody>
          <a:bodyPr/>
          <a:lstStyle/>
          <a:p>
            <a:fld id="{E577527A-E682-4400-8FFB-427475A09C07}" type="datetimeFigureOut">
              <a:rPr lang="en-ID" smtClean="0"/>
              <a:t>7/15/2023</a:t>
            </a:fld>
            <a:endParaRPr lang="en-ID"/>
          </a:p>
        </p:txBody>
      </p:sp>
      <p:sp>
        <p:nvSpPr>
          <p:cNvPr id="6" name="Footer Placeholder 5">
            <a:extLst>
              <a:ext uri="{FF2B5EF4-FFF2-40B4-BE49-F238E27FC236}">
                <a16:creationId xmlns:a16="http://schemas.microsoft.com/office/drawing/2014/main" id="{CA936772-F8B5-4F99-9FF9-C5DD350FE2A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9A59798-663A-42DC-AF77-6A0523BF2828}"/>
              </a:ext>
            </a:extLst>
          </p:cNvPr>
          <p:cNvSpPr>
            <a:spLocks noGrp="1"/>
          </p:cNvSpPr>
          <p:nvPr>
            <p:ph type="sldNum" sz="quarter" idx="12"/>
          </p:nvPr>
        </p:nvSpPr>
        <p:spPr/>
        <p:txBody>
          <a:bodyPr/>
          <a:lstStyle/>
          <a:p>
            <a:fld id="{42671D63-F5A3-487C-9442-4FC262B187D8}" type="slidenum">
              <a:rPr lang="en-ID" smtClean="0"/>
              <a:t>‹#›</a:t>
            </a:fld>
            <a:endParaRPr lang="en-ID"/>
          </a:p>
        </p:txBody>
      </p:sp>
    </p:spTree>
    <p:extLst>
      <p:ext uri="{BB962C8B-B14F-4D97-AF65-F5344CB8AC3E}">
        <p14:creationId xmlns:p14="http://schemas.microsoft.com/office/powerpoint/2010/main" val="3777829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2E331-3417-485F-B8AE-EB01091C7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0B61137-AC90-4ED6-87D7-1CE7681B65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C953874-578B-497A-AE39-53E0179FFB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77527A-E682-4400-8FFB-427475A09C07}" type="datetimeFigureOut">
              <a:rPr lang="en-ID" smtClean="0"/>
              <a:t>7/15/2023</a:t>
            </a:fld>
            <a:endParaRPr lang="en-ID"/>
          </a:p>
        </p:txBody>
      </p:sp>
      <p:sp>
        <p:nvSpPr>
          <p:cNvPr id="5" name="Footer Placeholder 4">
            <a:extLst>
              <a:ext uri="{FF2B5EF4-FFF2-40B4-BE49-F238E27FC236}">
                <a16:creationId xmlns:a16="http://schemas.microsoft.com/office/drawing/2014/main" id="{9545EB6B-5903-486E-9FBA-5721B98D9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1EC5C034-4AC2-400C-8459-11963589F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71D63-F5A3-487C-9442-4FC262B187D8}" type="slidenum">
              <a:rPr lang="en-ID" smtClean="0"/>
              <a:t>‹#›</a:t>
            </a:fld>
            <a:endParaRPr lang="en-ID"/>
          </a:p>
        </p:txBody>
      </p:sp>
    </p:spTree>
    <p:extLst>
      <p:ext uri="{BB962C8B-B14F-4D97-AF65-F5344CB8AC3E}">
        <p14:creationId xmlns:p14="http://schemas.microsoft.com/office/powerpoint/2010/main" val="2234705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png"/><Relationship Id="rId7" Type="http://schemas.openxmlformats.org/officeDocument/2006/relationships/image" Target="../media/image11.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png"/><Relationship Id="rId4" Type="http://schemas.openxmlformats.org/officeDocument/2006/relationships/image" Target="../media/image2.svg"/><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sv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png"/><Relationship Id="rId9" Type="http://schemas.openxmlformats.org/officeDocument/2006/relationships/image" Target="../media/image28.jpeg"/><Relationship Id="rId14" Type="http://schemas.openxmlformats.org/officeDocument/2006/relationships/image" Target="../media/image33.jpeg"/></Relationships>
</file>

<file path=ppt/slides/_rels/slide18.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3" Type="http://schemas.openxmlformats.org/officeDocument/2006/relationships/image" Target="../media/image2.svg"/><Relationship Id="rId7" Type="http://schemas.openxmlformats.org/officeDocument/2006/relationships/image" Target="../media/image36.jpeg"/><Relationship Id="rId12"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emf"/><Relationship Id="rId15" Type="http://schemas.openxmlformats.org/officeDocument/2006/relationships/image" Target="../media/image44.jpeg"/><Relationship Id="rId10" Type="http://schemas.openxmlformats.org/officeDocument/2006/relationships/image" Target="../media/image39.jpeg"/><Relationship Id="rId4" Type="http://schemas.openxmlformats.org/officeDocument/2006/relationships/image" Target="../media/image2.png"/><Relationship Id="rId9" Type="http://schemas.openxmlformats.org/officeDocument/2006/relationships/image" Target="../media/image38.jpeg"/><Relationship Id="rId14" Type="http://schemas.openxmlformats.org/officeDocument/2006/relationships/image" Target="../media/image43.jpeg"/></Relationships>
</file>

<file path=ppt/slides/_rels/slide19.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jpeg"/><Relationship Id="rId3" Type="http://schemas.openxmlformats.org/officeDocument/2006/relationships/image" Target="../media/image2.svg"/><Relationship Id="rId7" Type="http://schemas.openxmlformats.org/officeDocument/2006/relationships/image" Target="../media/image47.jpeg"/><Relationship Id="rId12"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2.png"/><Relationship Id="rId9" Type="http://schemas.openxmlformats.org/officeDocument/2006/relationships/image" Target="../media/image49.jpeg"/><Relationship Id="rId14" Type="http://schemas.openxmlformats.org/officeDocument/2006/relationships/image" Target="../media/image54.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6.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59.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8.emf"/><Relationship Id="rId5" Type="http://schemas.openxmlformats.org/officeDocument/2006/relationships/image" Target="../media/image57.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2.sv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59.png"/><Relationship Id="rId4" Type="http://schemas.openxmlformats.org/officeDocument/2006/relationships/image" Target="../media/image2.png"/><Relationship Id="rId9" Type="http://schemas.openxmlformats.org/officeDocument/2006/relationships/image" Target="../media/image64.emf"/></Relationships>
</file>

<file path=ppt/slides/_rels/slide23.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2.svg"/><Relationship Id="rId7"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png"/><Relationship Id="rId10" Type="http://schemas.openxmlformats.org/officeDocument/2006/relationships/image" Target="../media/image69.emf"/><Relationship Id="rId4" Type="http://schemas.openxmlformats.org/officeDocument/2006/relationships/image" Target="../media/image2.png"/><Relationship Id="rId9" Type="http://schemas.openxmlformats.org/officeDocument/2006/relationships/image" Target="../media/image68.jpeg"/></Relationships>
</file>

<file path=ppt/slides/_rels/slide24.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2.svg"/><Relationship Id="rId7" Type="http://schemas.openxmlformats.org/officeDocument/2006/relationships/image" Target="../media/image7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1.emf"/><Relationship Id="rId11" Type="http://schemas.openxmlformats.org/officeDocument/2006/relationships/image" Target="../media/image76.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2.png"/><Relationship Id="rId9" Type="http://schemas.openxmlformats.org/officeDocument/2006/relationships/image" Target="../media/image74.emf"/></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9.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en-US" sz="2400" dirty="0">
                <a:latin typeface="BankGothic Md BT" panose="020B0807020203060204" pitchFamily="34" charset="0"/>
              </a:rPr>
              <a:t>SIDANG </a:t>
            </a:r>
            <a:r>
              <a:rPr lang="en-US" sz="2400" dirty="0" err="1">
                <a:latin typeface="BankGothic Md BT" panose="020B0807020203060204" pitchFamily="34" charset="0"/>
              </a:rPr>
              <a:t>tugas</a:t>
            </a:r>
            <a:r>
              <a:rPr lang="en-US" sz="2400" dirty="0">
                <a:latin typeface="BankGothic Md BT" panose="020B0807020203060204" pitchFamily="34" charset="0"/>
              </a:rPr>
              <a:t> </a:t>
            </a:r>
            <a:r>
              <a:rPr lang="en-US" sz="2400" dirty="0" err="1">
                <a:latin typeface="BankGothic Md BT" panose="020B0807020203060204" pitchFamily="34" charset="0"/>
              </a:rPr>
              <a:t>akhir</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18" name="TextBox 17">
            <a:extLst>
              <a:ext uri="{FF2B5EF4-FFF2-40B4-BE49-F238E27FC236}">
                <a16:creationId xmlns:a16="http://schemas.microsoft.com/office/drawing/2014/main" id="{843106E6-6C1F-4677-ABFF-034A40CD2DD4}"/>
              </a:ext>
            </a:extLst>
          </p:cNvPr>
          <p:cNvSpPr txBox="1"/>
          <p:nvPr/>
        </p:nvSpPr>
        <p:spPr>
          <a:xfrm>
            <a:off x="510158" y="2514600"/>
            <a:ext cx="11964163" cy="369332"/>
          </a:xfrm>
          <a:prstGeom prst="rect">
            <a:avLst/>
          </a:prstGeom>
          <a:noFill/>
        </p:spPr>
        <p:txBody>
          <a:bodyPr wrap="square" rtlCol="0">
            <a:spAutoFit/>
          </a:bodyPr>
          <a:lstStyle/>
          <a:p>
            <a:pPr algn="ctr"/>
            <a:endParaRPr lang="en-ID" dirty="0"/>
          </a:p>
        </p:txBody>
      </p:sp>
      <p:sp>
        <p:nvSpPr>
          <p:cNvPr id="19" name="Rectangle 2">
            <a:extLst>
              <a:ext uri="{FF2B5EF4-FFF2-40B4-BE49-F238E27FC236}">
                <a16:creationId xmlns:a16="http://schemas.microsoft.com/office/drawing/2014/main" id="{521626A1-2F24-43F2-A474-F29CFF865B06}"/>
              </a:ext>
            </a:extLst>
          </p:cNvPr>
          <p:cNvSpPr>
            <a:spLocks noChangeArrowheads="1"/>
          </p:cNvSpPr>
          <p:nvPr/>
        </p:nvSpPr>
        <p:spPr bwMode="auto">
          <a:xfrm>
            <a:off x="367918" y="1112540"/>
            <a:ext cx="11539602"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TUGAS AKHIR</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id-ID"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ROBOT TROLI BERGERAK MENGGUNAKAN </a:t>
            </a:r>
            <a:r>
              <a:rPr kumimoji="0" lang="id-ID" altLang="en-US" sz="1200" b="1"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HAND GESTURE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id-ID" altLang="en-US" sz="1200" b="1"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RECOGNITION </a:t>
            </a:r>
            <a:r>
              <a:rPr kumimoji="0" lang="id-ID"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BERBASIS </a:t>
            </a:r>
            <a:r>
              <a:rPr kumimoji="0" lang="id-ID" altLang="en-US" sz="1200" b="1"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IMAGE</a:t>
            </a:r>
            <a:r>
              <a:rPr kumimoji="0" lang="id-ID" altLang="en-US" sz="1200" b="1" i="1" u="none" strike="noStrike" cap="none" normalizeH="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PROCESSING</a:t>
            </a:r>
            <a:endParaRPr kumimoji="0" lang="en-US" altLang="en-US" sz="8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5" name="Picture 1">
            <a:extLst>
              <a:ext uri="{FF2B5EF4-FFF2-40B4-BE49-F238E27FC236}">
                <a16:creationId xmlns:a16="http://schemas.microsoft.com/office/drawing/2014/main" id="{E8322824-30F6-4D71-8299-4CCBE19F2A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7740" y="2104152"/>
            <a:ext cx="2527300" cy="26289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3">
            <a:extLst>
              <a:ext uri="{FF2B5EF4-FFF2-40B4-BE49-F238E27FC236}">
                <a16:creationId xmlns:a16="http://schemas.microsoft.com/office/drawing/2014/main" id="{40205F03-C7C7-498D-849C-2FE21C5163C6}"/>
              </a:ext>
            </a:extLst>
          </p:cNvPr>
          <p:cNvSpPr>
            <a:spLocks noChangeArrowheads="1"/>
          </p:cNvSpPr>
          <p:nvPr/>
        </p:nvSpPr>
        <p:spPr bwMode="auto">
          <a:xfrm>
            <a:off x="4911167" y="4890666"/>
            <a:ext cx="19504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Disusun</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Oleh:</a:t>
            </a:r>
            <a:endParaRPr kumimoji="0" lang="en-US" altLang="en-US" sz="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Nama	: </a:t>
            </a:r>
            <a:r>
              <a:rPr lang="id-ID" altLang="en-US" sz="1200" dirty="0" smtClean="0">
                <a:latin typeface="Times New Roman" panose="02020603050405020304" pitchFamily="18" charset="0"/>
                <a:ea typeface="Calibri" panose="020F0502020204030204" pitchFamily="34" charset="0"/>
                <a:cs typeface="Times New Roman" panose="02020603050405020304" pitchFamily="18" charset="0"/>
              </a:rPr>
              <a:t>Yudi Arrasyid</a:t>
            </a:r>
            <a:endParaRPr kumimoji="0" lang="en-US" altLang="en-US" sz="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NIM	: </a:t>
            </a:r>
            <a:r>
              <a:rPr lang="id-ID" altLang="en-US" sz="1200" dirty="0" smtClean="0">
                <a:latin typeface="Times New Roman" panose="02020603050405020304" pitchFamily="18" charset="0"/>
                <a:ea typeface="Calibri" panose="020F0502020204030204" pitchFamily="34" charset="0"/>
                <a:cs typeface="Times New Roman" panose="02020603050405020304" pitchFamily="18" charset="0"/>
              </a:rPr>
              <a:t>200101022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60866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3 PERANCANGAN SISTEM</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en-US" sz="2000" b="1" dirty="0">
                <a:latin typeface="BankGothic Lt BT" panose="020B0607020203060204" pitchFamily="34" charset="0"/>
              </a:rPr>
              <a:t> flowchart  </a:t>
            </a:r>
            <a:endParaRPr lang="en-ID" sz="2000" b="1" dirty="0">
              <a:latin typeface="BankGothic Lt BT" panose="020B0607020203060204" pitchFamily="34" charset="0"/>
            </a:endParaRPr>
          </a:p>
        </p:txBody>
      </p:sp>
      <p:sp>
        <p:nvSpPr>
          <p:cNvPr id="22" name="Rectangle 2"/>
          <p:cNvSpPr>
            <a:spLocks noChangeArrowheads="1"/>
          </p:cNvSpPr>
          <p:nvPr/>
        </p:nvSpPr>
        <p:spPr bwMode="auto">
          <a:xfrm>
            <a:off x="477052" y="1651713"/>
            <a:ext cx="98555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d-ID"/>
          </a:p>
        </p:txBody>
      </p:sp>
      <p:graphicFrame>
        <p:nvGraphicFramePr>
          <p:cNvPr id="23" name="Object 22"/>
          <p:cNvGraphicFramePr>
            <a:graphicFrameLocks noChangeAspect="1"/>
          </p:cNvGraphicFramePr>
          <p:nvPr>
            <p:extLst>
              <p:ext uri="{D42A27DB-BD31-4B8C-83A1-F6EECF244321}">
                <p14:modId xmlns:p14="http://schemas.microsoft.com/office/powerpoint/2010/main" val="4065302567"/>
              </p:ext>
            </p:extLst>
          </p:nvPr>
        </p:nvGraphicFramePr>
        <p:xfrm>
          <a:off x="2876989" y="1611988"/>
          <a:ext cx="3566628" cy="4446824"/>
        </p:xfrm>
        <a:graphic>
          <a:graphicData uri="http://schemas.openxmlformats.org/presentationml/2006/ole">
            <mc:AlternateContent xmlns:mc="http://schemas.openxmlformats.org/markup-compatibility/2006">
              <mc:Choice xmlns:v="urn:schemas-microsoft-com:vml" Requires="v">
                <p:oleObj spid="_x0000_s2091" name="Visio" r:id="rId6" imgW="7981823" imgH="9953531" progId="Visio.Drawing.15">
                  <p:embed/>
                </p:oleObj>
              </mc:Choice>
              <mc:Fallback>
                <p:oleObj name="Visio" r:id="rId6" imgW="7981823" imgH="9953531"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6989" y="1611988"/>
                        <a:ext cx="3566628" cy="4446824"/>
                      </a:xfrm>
                      <a:prstGeom prst="rect">
                        <a:avLst/>
                      </a:prstGeom>
                      <a:noFill/>
                    </p:spPr>
                  </p:pic>
                </p:oleObj>
              </mc:Fallback>
            </mc:AlternateContent>
          </a:graphicData>
        </a:graphic>
      </p:graphicFrame>
      <p:sp>
        <p:nvSpPr>
          <p:cNvPr id="24" name="Rectangle 4"/>
          <p:cNvSpPr>
            <a:spLocks noChangeArrowheads="1"/>
          </p:cNvSpPr>
          <p:nvPr/>
        </p:nvSpPr>
        <p:spPr bwMode="auto">
          <a:xfrm>
            <a:off x="4682490" y="127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graphicFrame>
        <p:nvGraphicFramePr>
          <p:cNvPr id="25" name="Object 24"/>
          <p:cNvGraphicFramePr>
            <a:graphicFrameLocks noChangeAspect="1"/>
          </p:cNvGraphicFramePr>
          <p:nvPr>
            <p:extLst>
              <p:ext uri="{D42A27DB-BD31-4B8C-83A1-F6EECF244321}">
                <p14:modId xmlns:p14="http://schemas.microsoft.com/office/powerpoint/2010/main" val="87981778"/>
              </p:ext>
            </p:extLst>
          </p:nvPr>
        </p:nvGraphicFramePr>
        <p:xfrm>
          <a:off x="7241359" y="1295420"/>
          <a:ext cx="1809750" cy="4810125"/>
        </p:xfrm>
        <a:graphic>
          <a:graphicData uri="http://schemas.openxmlformats.org/presentationml/2006/ole">
            <mc:AlternateContent xmlns:mc="http://schemas.openxmlformats.org/markup-compatibility/2006">
              <mc:Choice xmlns:v="urn:schemas-microsoft-com:vml" Requires="v">
                <p:oleObj spid="_x0000_s2092" name="Visio" r:id="rId8" imgW="3619564" imgH="9620163" progId="Visio.Drawing.15">
                  <p:embed/>
                </p:oleObj>
              </mc:Choice>
              <mc:Fallback>
                <p:oleObj name="Visio" r:id="rId8" imgW="3619564" imgH="9620163" progId="Visio.Drawing.15">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1359" y="1295420"/>
                        <a:ext cx="1809750" cy="481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44243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3 PERANCANGAN SISTEM</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en-US" sz="2000" b="1" dirty="0">
                <a:latin typeface="BankGothic Lt BT" panose="020B0607020203060204" pitchFamily="34" charset="0"/>
              </a:rPr>
              <a:t> </a:t>
            </a:r>
            <a:r>
              <a:rPr lang="id-ID" sz="2000" b="1" dirty="0" smtClean="0">
                <a:latin typeface="BankGothic Lt BT" panose="020B0607020203060204" pitchFamily="34" charset="0"/>
              </a:rPr>
              <a:t>Blok Diagram Kendali PD</a:t>
            </a:r>
            <a:r>
              <a:rPr lang="en-US" sz="2000" b="1" dirty="0" smtClean="0">
                <a:latin typeface="BankGothic Lt BT" panose="020B0607020203060204" pitchFamily="34" charset="0"/>
              </a:rPr>
              <a:t> </a:t>
            </a:r>
            <a:endParaRPr lang="en-ID" sz="2000" b="1" dirty="0">
              <a:latin typeface="BankGothic Lt BT" panose="020B0607020203060204" pitchFamily="34" charset="0"/>
            </a:endParaRPr>
          </a:p>
        </p:txBody>
      </p:sp>
      <p:sp>
        <p:nvSpPr>
          <p:cNvPr id="22" name="Rectangle 2"/>
          <p:cNvSpPr>
            <a:spLocks noChangeArrowheads="1"/>
          </p:cNvSpPr>
          <p:nvPr/>
        </p:nvSpPr>
        <p:spPr bwMode="auto">
          <a:xfrm>
            <a:off x="477052" y="1651713"/>
            <a:ext cx="98555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d-ID"/>
          </a:p>
        </p:txBody>
      </p:sp>
      <p:sp>
        <p:nvSpPr>
          <p:cNvPr id="24" name="Rectangle 4"/>
          <p:cNvSpPr>
            <a:spLocks noChangeArrowheads="1"/>
          </p:cNvSpPr>
          <p:nvPr/>
        </p:nvSpPr>
        <p:spPr bwMode="auto">
          <a:xfrm>
            <a:off x="4682490" y="127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pic>
        <p:nvPicPr>
          <p:cNvPr id="26" name="Picture 25"/>
          <p:cNvPicPr/>
          <p:nvPr/>
        </p:nvPicPr>
        <p:blipFill>
          <a:blip r:embed="rId5">
            <a:extLst>
              <a:ext uri="{28A0092B-C50C-407E-A947-70E740481C1C}">
                <a14:useLocalDpi xmlns:a14="http://schemas.microsoft.com/office/drawing/2010/main" val="0"/>
              </a:ext>
            </a:extLst>
          </a:blip>
          <a:stretch>
            <a:fillRect/>
          </a:stretch>
        </p:blipFill>
        <p:spPr>
          <a:xfrm>
            <a:off x="477052" y="1697432"/>
            <a:ext cx="5627914" cy="2261079"/>
          </a:xfrm>
          <a:prstGeom prst="rect">
            <a:avLst/>
          </a:prstGeom>
        </p:spPr>
      </p:pic>
      <p:sp>
        <p:nvSpPr>
          <p:cNvPr id="18" name="Rectangle 17"/>
          <p:cNvSpPr/>
          <p:nvPr/>
        </p:nvSpPr>
        <p:spPr>
          <a:xfrm>
            <a:off x="387274" y="4160361"/>
            <a:ext cx="5708726" cy="2121093"/>
          </a:xfrm>
          <a:prstGeom prst="rect">
            <a:avLst/>
          </a:prstGeom>
        </p:spPr>
        <p:txBody>
          <a:bodyPr wrap="square">
            <a:spAutoFit/>
          </a:bodyPr>
          <a:lstStyle/>
          <a:p>
            <a:pPr marL="294005" marR="17780" indent="-285750" algn="just">
              <a:lnSpc>
                <a:spcPct val="103000"/>
              </a:lnSpc>
              <a:spcAft>
                <a:spcPts val="25"/>
              </a:spcAft>
              <a:buFont typeface="Arial" panose="020B0604020202020204" pitchFamily="34" charset="0"/>
              <a:buChar char="•"/>
            </a:pPr>
            <a:r>
              <a:rPr lang="id-ID" sz="1600" dirty="0">
                <a:solidFill>
                  <a:srgbClr val="000000"/>
                </a:solidFill>
                <a:latin typeface="Times New Roman" panose="02020603050405020304" pitchFamily="18" charset="0"/>
                <a:ea typeface="Times New Roman" panose="02020603050405020304" pitchFamily="18" charset="0"/>
              </a:rPr>
              <a:t>K</a:t>
            </a:r>
            <a:r>
              <a:rPr lang="id-ID" sz="1600" dirty="0" smtClean="0">
                <a:solidFill>
                  <a:srgbClr val="000000"/>
                </a:solidFill>
                <a:latin typeface="Times New Roman" panose="02020603050405020304" pitchFamily="18" charset="0"/>
                <a:ea typeface="Times New Roman" panose="02020603050405020304" pitchFamily="18" charset="0"/>
              </a:rPr>
              <a:t>etika </a:t>
            </a:r>
            <a:r>
              <a:rPr lang="id-ID" sz="1600" dirty="0">
                <a:solidFill>
                  <a:srgbClr val="000000"/>
                </a:solidFill>
                <a:latin typeface="Times New Roman" panose="02020603050405020304" pitchFamily="18" charset="0"/>
                <a:ea typeface="Times New Roman" panose="02020603050405020304" pitchFamily="18" charset="0"/>
              </a:rPr>
              <a:t>robot akan </a:t>
            </a:r>
            <a:r>
              <a:rPr lang="id-ID" sz="1600" dirty="0" smtClean="0">
                <a:solidFill>
                  <a:srgbClr val="000000"/>
                </a:solidFill>
                <a:latin typeface="Times New Roman" panose="02020603050405020304" pitchFamily="18" charset="0"/>
                <a:ea typeface="Times New Roman" panose="02020603050405020304" pitchFamily="18" charset="0"/>
              </a:rPr>
              <a:t>berjalan lurus, </a:t>
            </a:r>
            <a:r>
              <a:rPr lang="id-ID" sz="1600" dirty="0">
                <a:solidFill>
                  <a:srgbClr val="000000"/>
                </a:solidFill>
                <a:latin typeface="Times New Roman" panose="02020603050405020304" pitchFamily="18" charset="0"/>
                <a:ea typeface="Times New Roman" panose="02020603050405020304" pitchFamily="18" charset="0"/>
              </a:rPr>
              <a:t>awal mula arduino akan menetapkan variabel setpoint </a:t>
            </a:r>
            <a:r>
              <a:rPr lang="id-ID" sz="1600" dirty="0" smtClean="0">
                <a:solidFill>
                  <a:srgbClr val="000000"/>
                </a:solidFill>
                <a:latin typeface="Times New Roman" panose="02020603050405020304" pitchFamily="18" charset="0"/>
                <a:ea typeface="Times New Roman" panose="02020603050405020304" pitchFamily="18" charset="0"/>
              </a:rPr>
              <a:t>target.</a:t>
            </a:r>
          </a:p>
          <a:p>
            <a:pPr marL="294005" marR="17780" indent="-285750" algn="just">
              <a:lnSpc>
                <a:spcPct val="103000"/>
              </a:lnSpc>
              <a:spcAft>
                <a:spcPts val="25"/>
              </a:spcAft>
              <a:buFont typeface="Arial" panose="020B0604020202020204" pitchFamily="34" charset="0"/>
              <a:buChar char="•"/>
            </a:pPr>
            <a:endParaRPr lang="id-ID" sz="1600" dirty="0" smtClean="0">
              <a:solidFill>
                <a:srgbClr val="000000"/>
              </a:solidFill>
              <a:latin typeface="Times New Roman" panose="02020603050405020304" pitchFamily="18" charset="0"/>
              <a:ea typeface="Times New Roman" panose="02020603050405020304" pitchFamily="18" charset="0"/>
            </a:endParaRPr>
          </a:p>
          <a:p>
            <a:pPr marL="294005" marR="17780" indent="-285750" algn="just">
              <a:lnSpc>
                <a:spcPct val="103000"/>
              </a:lnSpc>
              <a:spcAft>
                <a:spcPts val="25"/>
              </a:spcAft>
              <a:buFont typeface="Arial" panose="020B0604020202020204" pitchFamily="34" charset="0"/>
              <a:buChar char="•"/>
            </a:pPr>
            <a:r>
              <a:rPr lang="id-ID" sz="1600" dirty="0" smtClean="0">
                <a:solidFill>
                  <a:srgbClr val="000000"/>
                </a:solidFill>
                <a:latin typeface="Times New Roman" panose="02020603050405020304" pitchFamily="18" charset="0"/>
                <a:ea typeface="Times New Roman" panose="02020603050405020304" pitchFamily="18" charset="0"/>
              </a:rPr>
              <a:t>ketika </a:t>
            </a:r>
            <a:r>
              <a:rPr lang="id-ID" sz="1600" dirty="0">
                <a:solidFill>
                  <a:srgbClr val="000000"/>
                </a:solidFill>
                <a:latin typeface="Times New Roman" panose="02020603050405020304" pitchFamily="18" charset="0"/>
                <a:ea typeface="Times New Roman" panose="02020603050405020304" pitchFamily="18" charset="0"/>
              </a:rPr>
              <a:t>robot terjadi error sehingga berpindah jalur dari sudut setpoint maka sensor mpu6050 akan mengetahui sudut robot saat ini untuk dilakukan perbaikan dengan menggunakan algoritma PD robot. Sehingga robot akan tetap ada pada titik </a:t>
            </a:r>
            <a:r>
              <a:rPr lang="id-ID" sz="1600" dirty="0" smtClean="0">
                <a:solidFill>
                  <a:srgbClr val="000000"/>
                </a:solidFill>
                <a:latin typeface="Times New Roman" panose="02020603050405020304" pitchFamily="18" charset="0"/>
                <a:ea typeface="Times New Roman" panose="02020603050405020304" pitchFamily="18" charset="0"/>
              </a:rPr>
              <a:t>setpoint.</a:t>
            </a:r>
            <a:endParaRPr lang="id-ID" sz="1600" dirty="0">
              <a:solidFill>
                <a:srgbClr val="000000"/>
              </a:solidFill>
              <a:effectLst/>
              <a:latin typeface="Times New Roman" panose="02020603050405020304" pitchFamily="18" charset="0"/>
              <a:ea typeface="Times New Roman" panose="02020603050405020304" pitchFamily="18" charset="0"/>
            </a:endParaRPr>
          </a:p>
        </p:txBody>
      </p:sp>
      <p:sp>
        <p:nvSpPr>
          <p:cNvPr id="19" name="Rectangle 18"/>
          <p:cNvSpPr/>
          <p:nvPr/>
        </p:nvSpPr>
        <p:spPr>
          <a:xfrm>
            <a:off x="6104966" y="1344297"/>
            <a:ext cx="5873931" cy="3135474"/>
          </a:xfrm>
          <a:prstGeom prst="rect">
            <a:avLst/>
          </a:prstGeom>
        </p:spPr>
        <p:txBody>
          <a:bodyPr wrap="square">
            <a:spAutoFit/>
          </a:bodyPr>
          <a:lstStyle/>
          <a:p>
            <a:pPr marL="309880" indent="-285750" algn="just">
              <a:lnSpc>
                <a:spcPct val="103000"/>
              </a:lnSpc>
              <a:spcAft>
                <a:spcPts val="25"/>
              </a:spcAft>
              <a:buFont typeface="Arial" panose="020B0604020202020204" pitchFamily="34" charset="0"/>
              <a:buChar char="•"/>
            </a:pPr>
            <a:r>
              <a:rPr lang="id-ID" sz="1600" dirty="0">
                <a:solidFill>
                  <a:srgbClr val="000000"/>
                </a:solidFill>
                <a:latin typeface="Times New Roman" panose="02020603050405020304" pitchFamily="18" charset="0"/>
                <a:ea typeface="Times New Roman" panose="02020603050405020304" pitchFamily="18" charset="0"/>
              </a:rPr>
              <a:t>Metode yang digunakan dalam tugas akhir ini untuk mendapatkan parameter Kp (konstanta proporsional) dan Kd (konstanta diferensial) yang cocok adalah melalui metode penyetelan dengan metode </a:t>
            </a:r>
            <a:r>
              <a:rPr lang="id-ID" sz="1600" i="1" dirty="0">
                <a:solidFill>
                  <a:srgbClr val="000000"/>
                </a:solidFill>
                <a:latin typeface="Times New Roman" panose="02020603050405020304" pitchFamily="18" charset="0"/>
                <a:ea typeface="Times New Roman" panose="02020603050405020304" pitchFamily="18" charset="0"/>
              </a:rPr>
              <a:t>trial</a:t>
            </a:r>
            <a:r>
              <a:rPr lang="id-ID" sz="1600" dirty="0">
                <a:solidFill>
                  <a:srgbClr val="000000"/>
                </a:solidFill>
                <a:latin typeface="Times New Roman" panose="02020603050405020304" pitchFamily="18" charset="0"/>
                <a:ea typeface="Times New Roman" panose="02020603050405020304" pitchFamily="18" charset="0"/>
              </a:rPr>
              <a:t> dan </a:t>
            </a:r>
            <a:r>
              <a:rPr lang="id-ID" sz="1600" i="1" dirty="0">
                <a:solidFill>
                  <a:srgbClr val="000000"/>
                </a:solidFill>
                <a:latin typeface="Times New Roman" panose="02020603050405020304" pitchFamily="18" charset="0"/>
                <a:ea typeface="Times New Roman" panose="02020603050405020304" pitchFamily="18" charset="0"/>
              </a:rPr>
              <a:t>error</a:t>
            </a:r>
            <a:r>
              <a:rPr lang="id-ID" sz="1600" dirty="0">
                <a:solidFill>
                  <a:srgbClr val="000000"/>
                </a:solidFill>
                <a:latin typeface="Times New Roman" panose="02020603050405020304" pitchFamily="18" charset="0"/>
                <a:ea typeface="Times New Roman" panose="02020603050405020304" pitchFamily="18" charset="0"/>
              </a:rPr>
              <a:t> </a:t>
            </a:r>
            <a:endParaRPr lang="id-ID" sz="1600" dirty="0" smtClean="0">
              <a:solidFill>
                <a:srgbClr val="000000"/>
              </a:solidFill>
              <a:latin typeface="Times New Roman" panose="02020603050405020304" pitchFamily="18" charset="0"/>
              <a:ea typeface="Times New Roman" panose="02020603050405020304" pitchFamily="18" charset="0"/>
            </a:endParaRPr>
          </a:p>
          <a:p>
            <a:pPr marL="309880" indent="-285750" algn="just">
              <a:lnSpc>
                <a:spcPct val="103000"/>
              </a:lnSpc>
              <a:spcAft>
                <a:spcPts val="25"/>
              </a:spcAft>
              <a:buFont typeface="Arial" panose="020B0604020202020204" pitchFamily="34" charset="0"/>
              <a:buChar char="•"/>
            </a:pPr>
            <a:endParaRPr lang="id-ID" sz="1600" dirty="0" smtClean="0">
              <a:solidFill>
                <a:srgbClr val="000000"/>
              </a:solidFill>
              <a:latin typeface="Times New Roman" panose="02020603050405020304" pitchFamily="18" charset="0"/>
              <a:ea typeface="Times New Roman" panose="02020603050405020304" pitchFamily="18" charset="0"/>
            </a:endParaRPr>
          </a:p>
          <a:p>
            <a:pPr marL="309880" indent="-285750" algn="just">
              <a:lnSpc>
                <a:spcPct val="103000"/>
              </a:lnSpc>
              <a:spcAft>
                <a:spcPts val="25"/>
              </a:spcAft>
              <a:buFont typeface="Arial" panose="020B0604020202020204" pitchFamily="34" charset="0"/>
              <a:buChar char="•"/>
            </a:pPr>
            <a:r>
              <a:rPr lang="id-ID" sz="1600" dirty="0" smtClean="0">
                <a:solidFill>
                  <a:srgbClr val="000000"/>
                </a:solidFill>
                <a:latin typeface="Times New Roman" panose="02020603050405020304" pitchFamily="18" charset="0"/>
                <a:ea typeface="Times New Roman" panose="02020603050405020304" pitchFamily="18" charset="0"/>
              </a:rPr>
              <a:t>Pendekatan </a:t>
            </a:r>
            <a:r>
              <a:rPr lang="id-ID" sz="1600" dirty="0">
                <a:solidFill>
                  <a:srgbClr val="000000"/>
                </a:solidFill>
                <a:latin typeface="Times New Roman" panose="02020603050405020304" pitchFamily="18" charset="0"/>
                <a:ea typeface="Times New Roman" panose="02020603050405020304" pitchFamily="18" charset="0"/>
              </a:rPr>
              <a:t>awal yang dilakukan penulis adalah dengan mengatur nilai setpoint dan mengatur Kd sebagai 0, sementara Kp diatur dengan nilai terkecil yaitu 1. </a:t>
            </a:r>
            <a:endParaRPr lang="id-ID" sz="1600" dirty="0" smtClean="0">
              <a:solidFill>
                <a:srgbClr val="000000"/>
              </a:solidFill>
              <a:latin typeface="Times New Roman" panose="02020603050405020304" pitchFamily="18" charset="0"/>
              <a:ea typeface="Times New Roman" panose="02020603050405020304" pitchFamily="18" charset="0"/>
            </a:endParaRPr>
          </a:p>
          <a:p>
            <a:pPr marL="309880" indent="-285750" algn="just">
              <a:lnSpc>
                <a:spcPct val="103000"/>
              </a:lnSpc>
              <a:spcAft>
                <a:spcPts val="25"/>
              </a:spcAft>
              <a:buFont typeface="Arial" panose="020B0604020202020204" pitchFamily="34" charset="0"/>
              <a:buChar char="•"/>
            </a:pPr>
            <a:endParaRPr lang="id-ID" sz="1600" dirty="0" smtClean="0">
              <a:solidFill>
                <a:srgbClr val="000000"/>
              </a:solidFill>
              <a:latin typeface="Times New Roman" panose="02020603050405020304" pitchFamily="18" charset="0"/>
              <a:ea typeface="Times New Roman" panose="02020603050405020304" pitchFamily="18" charset="0"/>
            </a:endParaRPr>
          </a:p>
          <a:p>
            <a:pPr marL="309880" indent="-285750" algn="just">
              <a:lnSpc>
                <a:spcPct val="103000"/>
              </a:lnSpc>
              <a:spcAft>
                <a:spcPts val="25"/>
              </a:spcAft>
              <a:buFont typeface="Arial" panose="020B0604020202020204" pitchFamily="34" charset="0"/>
              <a:buChar char="•"/>
            </a:pPr>
            <a:r>
              <a:rPr lang="id-ID" sz="1600" dirty="0" smtClean="0">
                <a:solidFill>
                  <a:srgbClr val="000000"/>
                </a:solidFill>
                <a:latin typeface="Times New Roman" panose="02020603050405020304" pitchFamily="18" charset="0"/>
                <a:ea typeface="Times New Roman" panose="02020603050405020304" pitchFamily="18" charset="0"/>
              </a:rPr>
              <a:t>Setelah </a:t>
            </a:r>
            <a:r>
              <a:rPr lang="id-ID" sz="1600" dirty="0">
                <a:solidFill>
                  <a:srgbClr val="000000"/>
                </a:solidFill>
                <a:latin typeface="Times New Roman" panose="02020603050405020304" pitchFamily="18" charset="0"/>
                <a:ea typeface="Times New Roman" panose="02020603050405020304" pitchFamily="18" charset="0"/>
              </a:rPr>
              <a:t>Kp terkecil diatur, langkah selanjutnya adalah meningkatkan nilai Kp secara bertahap hingga gelombang osilasi hampir mencapai nilai setpoint yang diinginkan</a:t>
            </a:r>
            <a:r>
              <a:rPr lang="id-ID" sz="1600" dirty="0" smtClean="0">
                <a:solidFill>
                  <a:srgbClr val="000000"/>
                </a:solidFill>
                <a:latin typeface="Times New Roman" panose="02020603050405020304" pitchFamily="18" charset="0"/>
                <a:ea typeface="Times New Roman" panose="02020603050405020304" pitchFamily="18" charset="0"/>
              </a:rPr>
              <a:t>.</a:t>
            </a:r>
            <a:endParaRPr lang="id-ID" sz="1600" dirty="0">
              <a:solidFill>
                <a:srgbClr val="000000"/>
              </a:solidFill>
              <a:latin typeface="Times New Roman" panose="02020603050405020304" pitchFamily="18" charset="0"/>
              <a:ea typeface="Times New Roman" panose="02020603050405020304" pitchFamily="18" charset="0"/>
            </a:endParaRPr>
          </a:p>
        </p:txBody>
      </p:sp>
      <p:sp>
        <p:nvSpPr>
          <p:cNvPr id="20" name="Rectangle 19"/>
          <p:cNvSpPr/>
          <p:nvPr/>
        </p:nvSpPr>
        <p:spPr>
          <a:xfrm>
            <a:off x="6562347" y="4740602"/>
            <a:ext cx="6096000" cy="923330"/>
          </a:xfrm>
          <a:prstGeom prst="rect">
            <a:avLst/>
          </a:prstGeom>
        </p:spPr>
        <p:txBody>
          <a:bodyPr>
            <a:spAutoFit/>
          </a:bodyPr>
          <a:lstStyle/>
          <a:p>
            <a:r>
              <a:rPr lang="id-ID" dirty="0">
                <a:latin typeface="Times New Roman" panose="02020603050405020304" pitchFamily="18" charset="0"/>
                <a:ea typeface="Tahoma" panose="020B0604030504040204" pitchFamily="34" charset="0"/>
                <a:cs typeface="Times New Roman" panose="02020603050405020304" pitchFamily="18" charset="0"/>
              </a:rPr>
              <a:t>error = yawOld - yaw;// proportional</a:t>
            </a:r>
          </a:p>
          <a:p>
            <a:r>
              <a:rPr lang="id-ID" dirty="0" smtClean="0">
                <a:latin typeface="Times New Roman" panose="02020603050405020304" pitchFamily="18" charset="0"/>
                <a:ea typeface="Tahoma" panose="020B0604030504040204" pitchFamily="34" charset="0"/>
                <a:cs typeface="Times New Roman" panose="02020603050405020304" pitchFamily="18" charset="0"/>
              </a:rPr>
              <a:t>derivative </a:t>
            </a:r>
            <a:r>
              <a:rPr lang="id-ID" dirty="0">
                <a:latin typeface="Times New Roman" panose="02020603050405020304" pitchFamily="18" charset="0"/>
                <a:ea typeface="Tahoma" panose="020B0604030504040204" pitchFamily="34" charset="0"/>
                <a:cs typeface="Times New Roman" panose="02020603050405020304" pitchFamily="18" charset="0"/>
              </a:rPr>
              <a:t>= error - last_error; //derivative</a:t>
            </a:r>
          </a:p>
          <a:p>
            <a:r>
              <a:rPr lang="id-ID" dirty="0" smtClean="0">
                <a:latin typeface="Times New Roman" panose="02020603050405020304" pitchFamily="18" charset="0"/>
                <a:ea typeface="Tahoma" panose="020B0604030504040204" pitchFamily="34" charset="0"/>
                <a:cs typeface="Times New Roman" panose="02020603050405020304" pitchFamily="18" charset="0"/>
              </a:rPr>
              <a:t>angle </a:t>
            </a:r>
            <a:r>
              <a:rPr lang="id-ID" dirty="0">
                <a:latin typeface="Times New Roman" panose="02020603050405020304" pitchFamily="18" charset="0"/>
                <a:ea typeface="Tahoma" panose="020B0604030504040204" pitchFamily="34" charset="0"/>
                <a:cs typeface="Times New Roman" panose="02020603050405020304" pitchFamily="18" charset="0"/>
              </a:rPr>
              <a:t>= (error * Kp) + (derivative * Kd);</a:t>
            </a:r>
          </a:p>
        </p:txBody>
      </p:sp>
    </p:spTree>
    <p:extLst>
      <p:ext uri="{BB962C8B-B14F-4D97-AF65-F5344CB8AC3E}">
        <p14:creationId xmlns:p14="http://schemas.microsoft.com/office/powerpoint/2010/main" val="1473869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3 PERANCANGAN SISTEM</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en-US" sz="2000" b="1" dirty="0">
                <a:latin typeface="BankGothic Lt BT" panose="020B0607020203060204" pitchFamily="34" charset="0"/>
              </a:rPr>
              <a:t>Desain </a:t>
            </a:r>
            <a:r>
              <a:rPr lang="en-US" sz="2000" b="1" dirty="0" err="1">
                <a:latin typeface="BankGothic Lt BT" panose="020B0607020203060204" pitchFamily="34" charset="0"/>
              </a:rPr>
              <a:t>mekanik</a:t>
            </a:r>
            <a:r>
              <a:rPr lang="en-US" sz="2000" b="1" dirty="0">
                <a:latin typeface="BankGothic Lt BT" panose="020B0607020203060204" pitchFamily="34" charset="0"/>
              </a:rPr>
              <a:t> </a:t>
            </a:r>
            <a:endParaRPr lang="en-ID" sz="2000" b="1" dirty="0">
              <a:latin typeface="BankGothic Lt BT" panose="020B0607020203060204" pitchFamily="34" charset="0"/>
            </a:endParaRPr>
          </a:p>
        </p:txBody>
      </p:sp>
      <p:pic>
        <p:nvPicPr>
          <p:cNvPr id="18" name="Picture 17"/>
          <p:cNvPicPr>
            <a:picLocks noChangeAspect="1"/>
          </p:cNvPicPr>
          <p:nvPr/>
        </p:nvPicPr>
        <p:blipFill>
          <a:blip r:embed="rId5"/>
          <a:stretch>
            <a:fillRect/>
          </a:stretch>
        </p:blipFill>
        <p:spPr>
          <a:xfrm>
            <a:off x="1168240" y="1696733"/>
            <a:ext cx="3403760" cy="2122477"/>
          </a:xfrm>
          <a:prstGeom prst="rect">
            <a:avLst/>
          </a:prstGeom>
        </p:spPr>
      </p:pic>
      <p:pic>
        <p:nvPicPr>
          <p:cNvPr id="19" name="Picture 18"/>
          <p:cNvPicPr>
            <a:picLocks noChangeAspect="1"/>
          </p:cNvPicPr>
          <p:nvPr/>
        </p:nvPicPr>
        <p:blipFill>
          <a:blip r:embed="rId6"/>
          <a:stretch>
            <a:fillRect/>
          </a:stretch>
        </p:blipFill>
        <p:spPr>
          <a:xfrm>
            <a:off x="7145466" y="1696734"/>
            <a:ext cx="3159034" cy="2122476"/>
          </a:xfrm>
          <a:prstGeom prst="rect">
            <a:avLst/>
          </a:prstGeom>
        </p:spPr>
      </p:pic>
      <p:pic>
        <p:nvPicPr>
          <p:cNvPr id="20" name="Picture 19"/>
          <p:cNvPicPr>
            <a:picLocks noChangeAspect="1"/>
          </p:cNvPicPr>
          <p:nvPr/>
        </p:nvPicPr>
        <p:blipFill>
          <a:blip r:embed="rId7"/>
          <a:stretch>
            <a:fillRect/>
          </a:stretch>
        </p:blipFill>
        <p:spPr>
          <a:xfrm>
            <a:off x="4193582" y="3925896"/>
            <a:ext cx="3202898" cy="2193651"/>
          </a:xfrm>
          <a:prstGeom prst="rect">
            <a:avLst/>
          </a:prstGeom>
        </p:spPr>
      </p:pic>
    </p:spTree>
    <p:extLst>
      <p:ext uri="{BB962C8B-B14F-4D97-AF65-F5344CB8AC3E}">
        <p14:creationId xmlns:p14="http://schemas.microsoft.com/office/powerpoint/2010/main" val="1520387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3 PERANCANGAN SISTEM</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id-ID" sz="2000" b="1" dirty="0" smtClean="0">
                <a:latin typeface="BankGothic Lt BT" panose="020B0607020203060204" pitchFamily="34" charset="0"/>
              </a:rPr>
              <a:t>Skema Rangkaian Listrik</a:t>
            </a:r>
            <a:r>
              <a:rPr lang="en-US" sz="2000" b="1" dirty="0" smtClean="0">
                <a:latin typeface="BankGothic Lt BT" panose="020B0607020203060204" pitchFamily="34" charset="0"/>
              </a:rPr>
              <a:t> </a:t>
            </a:r>
            <a:endParaRPr lang="en-ID" sz="2000" b="1" dirty="0">
              <a:latin typeface="BankGothic Lt BT" panose="020B0607020203060204" pitchFamily="34" charset="0"/>
            </a:endParaRPr>
          </a:p>
        </p:txBody>
      </p:sp>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643051" y="1831554"/>
            <a:ext cx="6905897" cy="4156734"/>
          </a:xfrm>
          <a:prstGeom prst="rect">
            <a:avLst/>
          </a:prstGeom>
        </p:spPr>
      </p:pic>
    </p:spTree>
    <p:extLst>
      <p:ext uri="{BB962C8B-B14F-4D97-AF65-F5344CB8AC3E}">
        <p14:creationId xmlns:p14="http://schemas.microsoft.com/office/powerpoint/2010/main" val="42212722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7059106"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3 PERANCANGAN SISTEM</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0" y="1085548"/>
            <a:ext cx="7074346" cy="400110"/>
          </a:xfrm>
          <a:prstGeom prst="rect">
            <a:avLst/>
          </a:prstGeom>
          <a:noFill/>
        </p:spPr>
        <p:txBody>
          <a:bodyPr wrap="square" rtlCol="0">
            <a:spAutoFit/>
          </a:bodyPr>
          <a:lstStyle/>
          <a:p>
            <a:pPr algn="ctr"/>
            <a:r>
              <a:rPr lang="id-ID" sz="2000" b="1" dirty="0" smtClean="0">
                <a:latin typeface="BankGothic Lt BT" panose="020B0607020203060204" pitchFamily="34" charset="0"/>
              </a:rPr>
              <a:t>Arsitekture sistem hand gesture recognition</a:t>
            </a:r>
            <a:r>
              <a:rPr lang="en-US" sz="2000" b="1" dirty="0" smtClean="0">
                <a:latin typeface="BankGothic Lt BT" panose="020B0607020203060204" pitchFamily="34" charset="0"/>
              </a:rPr>
              <a:t> </a:t>
            </a:r>
            <a:endParaRPr lang="en-ID" sz="2000" b="1" dirty="0">
              <a:latin typeface="BankGothic Lt BT" panose="020B0607020203060204" pitchFamily="34" charset="0"/>
            </a:endParaRPr>
          </a:p>
        </p:txBody>
      </p:sp>
      <p:sp>
        <p:nvSpPr>
          <p:cNvPr id="22" name="Rectangle 21"/>
          <p:cNvSpPr/>
          <p:nvPr/>
        </p:nvSpPr>
        <p:spPr>
          <a:xfrm>
            <a:off x="198120" y="1627565"/>
            <a:ext cx="6096000" cy="4524315"/>
          </a:xfrm>
          <a:prstGeom prst="rect">
            <a:avLst/>
          </a:prstGeom>
        </p:spPr>
        <p:txBody>
          <a:bodyPr>
            <a:spAutoFit/>
          </a:bodyPr>
          <a:lstStyle/>
          <a:p>
            <a:pPr marL="285750" indent="-285750" algn="just">
              <a:buFont typeface="Arial" panose="020B0604020202020204" pitchFamily="34" charset="0"/>
              <a:buChar char="•"/>
            </a:pPr>
            <a:r>
              <a:rPr lang="id-ID" dirty="0">
                <a:latin typeface="Times New Roman" panose="02020603050405020304" pitchFamily="18" charset="0"/>
                <a:cs typeface="Times New Roman" panose="02020603050405020304" pitchFamily="18" charset="0"/>
              </a:rPr>
              <a:t>Untuk mendapatkan pendeteksi hand landmark diperlukan perubahan dari image real-time biasa berupa BGR menjadi image yang memiliki warna </a:t>
            </a:r>
            <a:r>
              <a:rPr lang="id-ID" dirty="0" smtClean="0">
                <a:latin typeface="Times New Roman" panose="02020603050405020304" pitchFamily="18" charset="0"/>
                <a:cs typeface="Times New Roman" panose="02020603050405020304" pitchFamily="18" charset="0"/>
              </a:rPr>
              <a:t>RGB</a:t>
            </a:r>
          </a:p>
          <a:p>
            <a:pPr algn="just"/>
            <a:endParaRPr lang="id-ID"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d-ID" dirty="0" smtClean="0">
                <a:latin typeface="Times New Roman" panose="02020603050405020304" pitchFamily="18" charset="0"/>
                <a:cs typeface="Times New Roman" panose="02020603050405020304" pitchFamily="18" charset="0"/>
              </a:rPr>
              <a:t>tujuannya </a:t>
            </a:r>
            <a:r>
              <a:rPr lang="id-ID" dirty="0">
                <a:latin typeface="Times New Roman" panose="02020603050405020304" pitchFamily="18" charset="0"/>
                <a:cs typeface="Times New Roman" panose="02020603050405020304" pitchFamily="18" charset="0"/>
              </a:rPr>
              <a:t>agar terlihat perbedaan warna antara warna lengan dengan warna latar yang ada. Ketika gambar sudah diubah menjadi </a:t>
            </a:r>
            <a:r>
              <a:rPr lang="id-ID" dirty="0" smtClean="0">
                <a:latin typeface="Times New Roman" panose="02020603050405020304" pitchFamily="18" charset="0"/>
                <a:cs typeface="Times New Roman" panose="02020603050405020304" pitchFamily="18" charset="0"/>
              </a:rPr>
              <a:t>RGB</a:t>
            </a:r>
            <a:endParaRPr lang="id-ID"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id-ID"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d-ID" dirty="0" smtClean="0">
                <a:latin typeface="Times New Roman" panose="02020603050405020304" pitchFamily="18" charset="0"/>
                <a:cs typeface="Times New Roman" panose="02020603050405020304" pitchFamily="18" charset="0"/>
              </a:rPr>
              <a:t>RGB </a:t>
            </a:r>
            <a:r>
              <a:rPr lang="id-ID" dirty="0">
                <a:latin typeface="Times New Roman" panose="02020603050405020304" pitchFamily="18" charset="0"/>
                <a:cs typeface="Times New Roman" panose="02020603050405020304" pitchFamily="18" charset="0"/>
              </a:rPr>
              <a:t>tersebut akan diubah kembali menjadi Depth Image berupa kedalaman dan ketebalan objek berupa 3D hand yang belum digabung dengan hand landmark. </a:t>
            </a:r>
            <a:endParaRPr lang="id-ID" dirty="0" smtClean="0">
              <a:latin typeface="Times New Roman" panose="02020603050405020304" pitchFamily="18" charset="0"/>
              <a:cs typeface="Times New Roman" panose="02020603050405020304" pitchFamily="18" charset="0"/>
            </a:endParaRPr>
          </a:p>
          <a:p>
            <a:pPr algn="just"/>
            <a:endParaRPr lang="id-ID"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d-ID" dirty="0">
                <a:latin typeface="Times New Roman" panose="02020603050405020304" pitchFamily="18" charset="0"/>
                <a:cs typeface="Times New Roman" panose="02020603050405020304" pitchFamily="18" charset="0"/>
              </a:rPr>
              <a:t>Depth image map dan 2D hand skeleton ini sudah dilakukan training berupa model tensorflow lite oleh mediapipe, sehingga output yang didapatkan berupa model 3D hand pose yang memiliki hand landmark</a:t>
            </a:r>
          </a:p>
        </p:txBody>
      </p:sp>
      <p:pic>
        <p:nvPicPr>
          <p:cNvPr id="24" name="Picture 23"/>
          <p:cNvPicPr>
            <a:picLocks noChangeAspect="1"/>
          </p:cNvPicPr>
          <p:nvPr/>
        </p:nvPicPr>
        <p:blipFill>
          <a:blip r:embed="rId5"/>
          <a:stretch>
            <a:fillRect/>
          </a:stretch>
        </p:blipFill>
        <p:spPr>
          <a:xfrm>
            <a:off x="6691535" y="3646642"/>
            <a:ext cx="4943475" cy="1714500"/>
          </a:xfrm>
          <a:prstGeom prst="rect">
            <a:avLst/>
          </a:prstGeom>
        </p:spPr>
      </p:pic>
      <p:pic>
        <p:nvPicPr>
          <p:cNvPr id="25" name="Picture 24"/>
          <p:cNvPicPr/>
          <p:nvPr/>
        </p:nvPicPr>
        <p:blipFill>
          <a:blip r:embed="rId6">
            <a:extLst>
              <a:ext uri="{28A0092B-C50C-407E-A947-70E740481C1C}">
                <a14:useLocalDpi xmlns:a14="http://schemas.microsoft.com/office/drawing/2010/main" val="0"/>
              </a:ext>
            </a:extLst>
          </a:blip>
          <a:stretch>
            <a:fillRect/>
          </a:stretch>
        </p:blipFill>
        <p:spPr>
          <a:xfrm>
            <a:off x="6691535" y="1583240"/>
            <a:ext cx="4943475" cy="2111069"/>
          </a:xfrm>
          <a:prstGeom prst="rect">
            <a:avLst/>
          </a:prstGeom>
        </p:spPr>
      </p:pic>
    </p:spTree>
    <p:extLst>
      <p:ext uri="{BB962C8B-B14F-4D97-AF65-F5344CB8AC3E}">
        <p14:creationId xmlns:p14="http://schemas.microsoft.com/office/powerpoint/2010/main" val="299352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7059106"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3 PERANCANGAN SISTEM</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0" y="1085548"/>
            <a:ext cx="7074346" cy="400110"/>
          </a:xfrm>
          <a:prstGeom prst="rect">
            <a:avLst/>
          </a:prstGeom>
          <a:noFill/>
        </p:spPr>
        <p:txBody>
          <a:bodyPr wrap="square" rtlCol="0">
            <a:spAutoFit/>
          </a:bodyPr>
          <a:lstStyle/>
          <a:p>
            <a:pPr algn="ctr"/>
            <a:r>
              <a:rPr lang="id-ID" sz="2000" b="1" dirty="0" smtClean="0">
                <a:latin typeface="BankGothic Lt BT" panose="020B0607020203060204" pitchFamily="34" charset="0"/>
              </a:rPr>
              <a:t>Perancangan Gesture Gerak Troli</a:t>
            </a:r>
            <a:r>
              <a:rPr lang="en-US" sz="2000" b="1" dirty="0" smtClean="0">
                <a:latin typeface="BankGothic Lt BT" panose="020B0607020203060204" pitchFamily="34" charset="0"/>
              </a:rPr>
              <a:t> </a:t>
            </a:r>
            <a:endParaRPr lang="en-ID" sz="2000" b="1" dirty="0">
              <a:latin typeface="BankGothic Lt BT" panose="020B0607020203060204" pitchFamily="34" charset="0"/>
            </a:endParaRPr>
          </a:p>
        </p:txBody>
      </p:sp>
      <p:pic>
        <p:nvPicPr>
          <p:cNvPr id="19" name="Picture 18"/>
          <p:cNvPicPr>
            <a:picLocks noChangeAspect="1"/>
          </p:cNvPicPr>
          <p:nvPr/>
        </p:nvPicPr>
        <p:blipFill>
          <a:blip r:embed="rId5"/>
          <a:stretch>
            <a:fillRect/>
          </a:stretch>
        </p:blipFill>
        <p:spPr>
          <a:xfrm>
            <a:off x="386938" y="1835392"/>
            <a:ext cx="8791575" cy="3714750"/>
          </a:xfrm>
          <a:prstGeom prst="rect">
            <a:avLst/>
          </a:prstGeom>
        </p:spPr>
      </p:pic>
      <p:pic>
        <p:nvPicPr>
          <p:cNvPr id="18" name="Picture 17"/>
          <p:cNvPicPr>
            <a:picLocks noChangeAspect="1"/>
          </p:cNvPicPr>
          <p:nvPr/>
        </p:nvPicPr>
        <p:blipFill>
          <a:blip r:embed="rId6"/>
          <a:stretch>
            <a:fillRect/>
          </a:stretch>
        </p:blipFill>
        <p:spPr>
          <a:xfrm>
            <a:off x="8784603" y="2451855"/>
            <a:ext cx="3741393" cy="1624090"/>
          </a:xfrm>
          <a:prstGeom prst="rect">
            <a:avLst/>
          </a:prstGeom>
        </p:spPr>
      </p:pic>
    </p:spTree>
    <p:extLst>
      <p:ext uri="{BB962C8B-B14F-4D97-AF65-F5344CB8AC3E}">
        <p14:creationId xmlns:p14="http://schemas.microsoft.com/office/powerpoint/2010/main" val="3161296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9" y="1127760"/>
            <a:ext cx="3294382" cy="40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9" y="1104221"/>
            <a:ext cx="3459482" cy="400110"/>
          </a:xfrm>
          <a:prstGeom prst="rect">
            <a:avLst/>
          </a:prstGeom>
          <a:noFill/>
        </p:spPr>
        <p:txBody>
          <a:bodyPr wrap="square" rtlCol="0">
            <a:spAutoFit/>
          </a:bodyPr>
          <a:lstStyle/>
          <a:p>
            <a:pPr algn="ctr"/>
            <a:r>
              <a:rPr lang="en-US" sz="2000" b="1" dirty="0" smtClean="0">
                <a:latin typeface="BankGothic Lt BT" panose="020B0607020203060204" pitchFamily="34" charset="0"/>
              </a:rPr>
              <a:t>H</a:t>
            </a:r>
            <a:r>
              <a:rPr lang="id-ID" sz="2000" b="1" dirty="0" smtClean="0">
                <a:latin typeface="BankGothic Lt BT" panose="020B0607020203060204" pitchFamily="34" charset="0"/>
              </a:rPr>
              <a:t>asil Perancangan</a:t>
            </a:r>
            <a:endParaRPr lang="en-ID" sz="2000" b="1" dirty="0">
              <a:latin typeface="BankGothic Lt BT" panose="020B0607020203060204" pitchFamily="34" charset="0"/>
            </a:endParaRPr>
          </a:p>
        </p:txBody>
      </p:sp>
      <p:pic>
        <p:nvPicPr>
          <p:cNvPr id="20" name="Picture 19"/>
          <p:cNvPicPr>
            <a:picLocks noChangeAspect="1"/>
          </p:cNvPicPr>
          <p:nvPr/>
        </p:nvPicPr>
        <p:blipFill>
          <a:blip r:embed="rId5"/>
          <a:stretch>
            <a:fillRect/>
          </a:stretch>
        </p:blipFill>
        <p:spPr>
          <a:xfrm>
            <a:off x="935539" y="2335139"/>
            <a:ext cx="5206928" cy="2928897"/>
          </a:xfrm>
          <a:prstGeom prst="rect">
            <a:avLst/>
          </a:prstGeom>
        </p:spPr>
      </p:pic>
      <p:pic>
        <p:nvPicPr>
          <p:cNvPr id="23" name="Picture 22"/>
          <p:cNvPicPr>
            <a:picLocks noChangeAspect="1"/>
          </p:cNvPicPr>
          <p:nvPr/>
        </p:nvPicPr>
        <p:blipFill>
          <a:blip r:embed="rId6"/>
          <a:stretch>
            <a:fillRect/>
          </a:stretch>
        </p:blipFill>
        <p:spPr>
          <a:xfrm>
            <a:off x="6425708" y="2335139"/>
            <a:ext cx="5107531" cy="2872986"/>
          </a:xfrm>
          <a:prstGeom prst="rect">
            <a:avLst/>
          </a:prstGeom>
        </p:spPr>
      </p:pic>
    </p:spTree>
    <p:extLst>
      <p:ext uri="{BB962C8B-B14F-4D97-AF65-F5344CB8AC3E}">
        <p14:creationId xmlns:p14="http://schemas.microsoft.com/office/powerpoint/2010/main" val="9962077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8" y="1127760"/>
            <a:ext cx="8637453" cy="40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8" y="1104221"/>
            <a:ext cx="8708571" cy="400110"/>
          </a:xfrm>
          <a:prstGeom prst="rect">
            <a:avLst/>
          </a:prstGeom>
          <a:noFill/>
        </p:spPr>
        <p:txBody>
          <a:bodyPr wrap="square" rtlCol="0">
            <a:spAutoFit/>
          </a:bodyPr>
          <a:lstStyle/>
          <a:p>
            <a:pPr algn="ctr"/>
            <a:r>
              <a:rPr lang="en-US" sz="2000" b="1" dirty="0" err="1">
                <a:latin typeface="BankGothic Lt BT" panose="020B0607020203060204" pitchFamily="34" charset="0"/>
              </a:rPr>
              <a:t>Pengujian</a:t>
            </a:r>
            <a:r>
              <a:rPr lang="en-US" sz="2000" b="1" dirty="0">
                <a:latin typeface="BankGothic Lt BT" panose="020B0607020203060204" pitchFamily="34" charset="0"/>
              </a:rPr>
              <a:t> </a:t>
            </a:r>
            <a:r>
              <a:rPr lang="en-US" sz="2000" b="1" dirty="0" err="1">
                <a:latin typeface="BankGothic Lt BT" panose="020B0607020203060204" pitchFamily="34" charset="0"/>
              </a:rPr>
              <a:t>Gerak</a:t>
            </a:r>
            <a:r>
              <a:rPr lang="en-US" sz="2000" b="1" dirty="0">
                <a:latin typeface="BankGothic Lt BT" panose="020B0607020203060204" pitchFamily="34" charset="0"/>
              </a:rPr>
              <a:t> </a:t>
            </a:r>
            <a:r>
              <a:rPr lang="en-US" sz="2000" b="1" dirty="0" err="1">
                <a:latin typeface="BankGothic Lt BT" panose="020B0607020203060204" pitchFamily="34" charset="0"/>
              </a:rPr>
              <a:t>Berdasarkan</a:t>
            </a:r>
            <a:r>
              <a:rPr lang="en-US" sz="2000" b="1" dirty="0">
                <a:latin typeface="BankGothic Lt BT" panose="020B0607020203060204" pitchFamily="34" charset="0"/>
              </a:rPr>
              <a:t> </a:t>
            </a:r>
            <a:r>
              <a:rPr lang="en-US" sz="2000" b="1" dirty="0" err="1">
                <a:latin typeface="BankGothic Lt BT" panose="020B0607020203060204" pitchFamily="34" charset="0"/>
              </a:rPr>
              <a:t>Perintah</a:t>
            </a:r>
            <a:r>
              <a:rPr lang="en-US" sz="2000" b="1" dirty="0">
                <a:latin typeface="BankGothic Lt BT" panose="020B0607020203060204" pitchFamily="34" charset="0"/>
              </a:rPr>
              <a:t> </a:t>
            </a:r>
            <a:r>
              <a:rPr lang="en-US" sz="2000" b="1" dirty="0" smtClean="0">
                <a:latin typeface="BankGothic Lt BT" panose="020B0607020203060204" pitchFamily="34" charset="0"/>
              </a:rPr>
              <a:t>Dari</a:t>
            </a:r>
            <a:r>
              <a:rPr lang="id-ID" sz="2000" b="1" dirty="0" smtClean="0">
                <a:latin typeface="BankGothic Lt BT" panose="020B0607020203060204" pitchFamily="34" charset="0"/>
              </a:rPr>
              <a:t> </a:t>
            </a:r>
            <a:r>
              <a:rPr lang="en-US" sz="2000" b="1" dirty="0" smtClean="0">
                <a:latin typeface="BankGothic Lt BT" panose="020B0607020203060204" pitchFamily="34" charset="0"/>
              </a:rPr>
              <a:t>Hand </a:t>
            </a:r>
            <a:r>
              <a:rPr lang="en-US" sz="2000" b="1" dirty="0">
                <a:latin typeface="BankGothic Lt BT" panose="020B0607020203060204" pitchFamily="34" charset="0"/>
              </a:rPr>
              <a:t>Gesture</a:t>
            </a:r>
            <a:endParaRPr lang="en-ID" sz="2000" b="1" dirty="0">
              <a:latin typeface="BankGothic Lt BT" panose="020B0607020203060204" pitchFamily="34" charset="0"/>
            </a:endParaRPr>
          </a:p>
        </p:txBody>
      </p:sp>
      <p:sp>
        <p:nvSpPr>
          <p:cNvPr id="18" name="Rectangle 17"/>
          <p:cNvSpPr/>
          <p:nvPr/>
        </p:nvSpPr>
        <p:spPr>
          <a:xfrm>
            <a:off x="198120" y="1705416"/>
            <a:ext cx="6096000" cy="1221938"/>
          </a:xfrm>
          <a:prstGeom prst="rect">
            <a:avLst/>
          </a:prstGeom>
        </p:spPr>
        <p:txBody>
          <a:bodyPr>
            <a:spAutoFit/>
          </a:bodyPr>
          <a:lstStyle/>
          <a:p>
            <a:pPr marL="8255" indent="360680" algn="just">
              <a:lnSpc>
                <a:spcPct val="103000"/>
              </a:lnSpc>
              <a:spcAft>
                <a:spcPts val="25"/>
              </a:spcAft>
            </a:pPr>
            <a:r>
              <a:rPr lang="id-ID" sz="1200" dirty="0">
                <a:solidFill>
                  <a:srgbClr val="000000"/>
                </a:solidFill>
                <a:latin typeface="Times New Roman" panose="02020603050405020304" pitchFamily="18" charset="0"/>
                <a:ea typeface="Times New Roman" panose="02020603050405020304" pitchFamily="18" charset="0"/>
              </a:rPr>
              <a:t>Pengujian </a:t>
            </a:r>
            <a:r>
              <a:rPr lang="id-ID" sz="1200" i="1" dirty="0">
                <a:solidFill>
                  <a:srgbClr val="000000"/>
                </a:solidFill>
                <a:latin typeface="Times New Roman" panose="02020603050405020304" pitchFamily="18" charset="0"/>
                <a:ea typeface="Times New Roman" panose="02020603050405020304" pitchFamily="18" charset="0"/>
              </a:rPr>
              <a:t>hand gesture</a:t>
            </a:r>
            <a:r>
              <a:rPr lang="id-ID" sz="1200" dirty="0">
                <a:solidFill>
                  <a:srgbClr val="000000"/>
                </a:solidFill>
                <a:latin typeface="Times New Roman" panose="02020603050405020304" pitchFamily="18" charset="0"/>
                <a:ea typeface="Times New Roman" panose="02020603050405020304" pitchFamily="18" charset="0"/>
              </a:rPr>
              <a:t> pada alat dilakukan untuk menguji kinerja sistem pada alat. Saat kita memberikan </a:t>
            </a:r>
            <a:r>
              <a:rPr lang="id-ID" sz="1200" i="1" dirty="0">
                <a:solidFill>
                  <a:srgbClr val="000000"/>
                </a:solidFill>
                <a:latin typeface="Times New Roman" panose="02020603050405020304" pitchFamily="18" charset="0"/>
                <a:ea typeface="Times New Roman" panose="02020603050405020304" pitchFamily="18" charset="0"/>
              </a:rPr>
              <a:t>hand gesture</a:t>
            </a:r>
            <a:r>
              <a:rPr lang="id-ID" sz="1200" dirty="0">
                <a:solidFill>
                  <a:srgbClr val="000000"/>
                </a:solidFill>
                <a:latin typeface="Times New Roman" panose="02020603050405020304" pitchFamily="18" charset="0"/>
                <a:ea typeface="Times New Roman" panose="02020603050405020304" pitchFamily="18" charset="0"/>
              </a:rPr>
              <a:t> maju maka troli akan bergerak lurus. Saat kita memberikan </a:t>
            </a:r>
            <a:r>
              <a:rPr lang="id-ID" sz="1200" i="1" dirty="0">
                <a:solidFill>
                  <a:srgbClr val="000000"/>
                </a:solidFill>
                <a:latin typeface="Times New Roman" panose="02020603050405020304" pitchFamily="18" charset="0"/>
                <a:ea typeface="Times New Roman" panose="02020603050405020304" pitchFamily="18" charset="0"/>
              </a:rPr>
              <a:t>hand gesture</a:t>
            </a:r>
            <a:r>
              <a:rPr lang="id-ID" sz="1200" dirty="0">
                <a:solidFill>
                  <a:srgbClr val="000000"/>
                </a:solidFill>
                <a:latin typeface="Times New Roman" panose="02020603050405020304" pitchFamily="18" charset="0"/>
                <a:ea typeface="Times New Roman" panose="02020603050405020304" pitchFamily="18" charset="0"/>
              </a:rPr>
              <a:t> mundur maka troli akan bergerak mundur. Saat kita memberikan </a:t>
            </a:r>
            <a:r>
              <a:rPr lang="id-ID" sz="1200" i="1" dirty="0">
                <a:solidFill>
                  <a:srgbClr val="000000"/>
                </a:solidFill>
                <a:latin typeface="Times New Roman" panose="02020603050405020304" pitchFamily="18" charset="0"/>
                <a:ea typeface="Times New Roman" panose="02020603050405020304" pitchFamily="18" charset="0"/>
              </a:rPr>
              <a:t>hand gesture</a:t>
            </a:r>
            <a:r>
              <a:rPr lang="id-ID" sz="1200" dirty="0">
                <a:solidFill>
                  <a:srgbClr val="000000"/>
                </a:solidFill>
                <a:latin typeface="Times New Roman" panose="02020603050405020304" pitchFamily="18" charset="0"/>
                <a:ea typeface="Times New Roman" panose="02020603050405020304" pitchFamily="18" charset="0"/>
              </a:rPr>
              <a:t> kiri, maka troli akan berbelok ke kiri. Saat kita memberikan </a:t>
            </a:r>
            <a:r>
              <a:rPr lang="id-ID" sz="1200" i="1" dirty="0">
                <a:solidFill>
                  <a:srgbClr val="000000"/>
                </a:solidFill>
                <a:latin typeface="Times New Roman" panose="02020603050405020304" pitchFamily="18" charset="0"/>
                <a:ea typeface="Times New Roman" panose="02020603050405020304" pitchFamily="18" charset="0"/>
              </a:rPr>
              <a:t>hand gesture</a:t>
            </a:r>
            <a:r>
              <a:rPr lang="id-ID" sz="1200" dirty="0">
                <a:solidFill>
                  <a:srgbClr val="000000"/>
                </a:solidFill>
                <a:latin typeface="Times New Roman" panose="02020603050405020304" pitchFamily="18" charset="0"/>
                <a:ea typeface="Times New Roman" panose="02020603050405020304" pitchFamily="18" charset="0"/>
              </a:rPr>
              <a:t> kanan, maka troli akan berbelok ke kanan. Sedangkan jika kita memberikan </a:t>
            </a:r>
            <a:r>
              <a:rPr lang="id-ID" sz="1200" i="1" dirty="0">
                <a:solidFill>
                  <a:srgbClr val="000000"/>
                </a:solidFill>
                <a:latin typeface="Times New Roman" panose="02020603050405020304" pitchFamily="18" charset="0"/>
                <a:ea typeface="Times New Roman" panose="02020603050405020304" pitchFamily="18" charset="0"/>
              </a:rPr>
              <a:t>hand gesture </a:t>
            </a:r>
            <a:r>
              <a:rPr lang="id-ID" sz="1200" dirty="0">
                <a:solidFill>
                  <a:srgbClr val="000000"/>
                </a:solidFill>
                <a:latin typeface="Times New Roman" panose="02020603050405020304" pitchFamily="18" charset="0"/>
                <a:ea typeface="Times New Roman" panose="02020603050405020304" pitchFamily="18" charset="0"/>
              </a:rPr>
              <a:t>diam, maka troli akan berhenti.</a:t>
            </a:r>
            <a:endParaRPr lang="id-ID" sz="1200" dirty="0">
              <a:solidFill>
                <a:srgbClr val="000000"/>
              </a:solidFill>
              <a:effectLst/>
              <a:latin typeface="Times New Roman" panose="02020603050405020304" pitchFamily="18" charset="0"/>
              <a:ea typeface="Times New Roman" panose="02020603050405020304" pitchFamily="18" charset="0"/>
            </a:endParaRPr>
          </a:p>
        </p:txBody>
      </p:sp>
      <p:pic>
        <p:nvPicPr>
          <p:cNvPr id="33" name="Picture 32"/>
          <p:cNvPicPr/>
          <p:nvPr/>
        </p:nvPicPr>
        <p:blipFill>
          <a:blip r:embed="rId5" cstate="print">
            <a:extLst>
              <a:ext uri="{28A0092B-C50C-407E-A947-70E740481C1C}">
                <a14:useLocalDpi xmlns:a14="http://schemas.microsoft.com/office/drawing/2010/main" val="0"/>
              </a:ext>
            </a:extLst>
          </a:blip>
          <a:stretch>
            <a:fillRect/>
          </a:stretch>
        </p:blipFill>
        <p:spPr>
          <a:xfrm>
            <a:off x="1081725" y="3154700"/>
            <a:ext cx="1439545" cy="1137285"/>
          </a:xfrm>
          <a:prstGeom prst="rect">
            <a:avLst/>
          </a:prstGeom>
        </p:spPr>
      </p:pic>
      <p:pic>
        <p:nvPicPr>
          <p:cNvPr id="36" name="Picture 35"/>
          <p:cNvPicPr/>
          <p:nvPr/>
        </p:nvPicPr>
        <p:blipFill>
          <a:blip r:embed="rId6" cstate="print">
            <a:extLst>
              <a:ext uri="{28A0092B-C50C-407E-A947-70E740481C1C}">
                <a14:useLocalDpi xmlns:a14="http://schemas.microsoft.com/office/drawing/2010/main" val="0"/>
              </a:ext>
            </a:extLst>
          </a:blip>
          <a:stretch>
            <a:fillRect/>
          </a:stretch>
        </p:blipFill>
        <p:spPr>
          <a:xfrm>
            <a:off x="3026232" y="3120071"/>
            <a:ext cx="1547495" cy="1162685"/>
          </a:xfrm>
          <a:prstGeom prst="rect">
            <a:avLst/>
          </a:prstGeom>
        </p:spPr>
      </p:pic>
      <p:pic>
        <p:nvPicPr>
          <p:cNvPr id="37" name="Picture 36"/>
          <p:cNvPicPr/>
          <p:nvPr/>
        </p:nvPicPr>
        <p:blipFill>
          <a:blip r:embed="rId7" cstate="print">
            <a:extLst>
              <a:ext uri="{28A0092B-C50C-407E-A947-70E740481C1C}">
                <a14:useLocalDpi xmlns:a14="http://schemas.microsoft.com/office/drawing/2010/main" val="0"/>
              </a:ext>
            </a:extLst>
          </a:blip>
          <a:stretch>
            <a:fillRect/>
          </a:stretch>
        </p:blipFill>
        <p:spPr>
          <a:xfrm>
            <a:off x="1081725" y="4787187"/>
            <a:ext cx="1439545" cy="1133475"/>
          </a:xfrm>
          <a:prstGeom prst="rect">
            <a:avLst/>
          </a:prstGeom>
        </p:spPr>
      </p:pic>
      <p:pic>
        <p:nvPicPr>
          <p:cNvPr id="38" name="Picture 37"/>
          <p:cNvPicPr/>
          <p:nvPr/>
        </p:nvPicPr>
        <p:blipFill>
          <a:blip r:embed="rId8" cstate="print">
            <a:extLst>
              <a:ext uri="{28A0092B-C50C-407E-A947-70E740481C1C}">
                <a14:useLocalDpi xmlns:a14="http://schemas.microsoft.com/office/drawing/2010/main" val="0"/>
              </a:ext>
            </a:extLst>
          </a:blip>
          <a:stretch>
            <a:fillRect/>
          </a:stretch>
        </p:blipFill>
        <p:spPr>
          <a:xfrm>
            <a:off x="3026232" y="4748070"/>
            <a:ext cx="1547495" cy="1162685"/>
          </a:xfrm>
          <a:prstGeom prst="rect">
            <a:avLst/>
          </a:prstGeom>
        </p:spPr>
      </p:pic>
      <p:pic>
        <p:nvPicPr>
          <p:cNvPr id="39" name="Picture 38"/>
          <p:cNvPicPr/>
          <p:nvPr/>
        </p:nvPicPr>
        <p:blipFill>
          <a:blip r:embed="rId9" cstate="print">
            <a:extLst>
              <a:ext uri="{28A0092B-C50C-407E-A947-70E740481C1C}">
                <a14:useLocalDpi xmlns:a14="http://schemas.microsoft.com/office/drawing/2010/main" val="0"/>
              </a:ext>
            </a:extLst>
          </a:blip>
          <a:stretch>
            <a:fillRect/>
          </a:stretch>
        </p:blipFill>
        <p:spPr>
          <a:xfrm>
            <a:off x="6763550" y="1727851"/>
            <a:ext cx="1439545" cy="1130300"/>
          </a:xfrm>
          <a:prstGeom prst="rect">
            <a:avLst/>
          </a:prstGeom>
        </p:spPr>
      </p:pic>
      <p:pic>
        <p:nvPicPr>
          <p:cNvPr id="40" name="Picture 39"/>
          <p:cNvPicPr/>
          <p:nvPr/>
        </p:nvPicPr>
        <p:blipFill>
          <a:blip r:embed="rId10" cstate="print">
            <a:extLst>
              <a:ext uri="{28A0092B-C50C-407E-A947-70E740481C1C}">
                <a14:useLocalDpi xmlns:a14="http://schemas.microsoft.com/office/drawing/2010/main" val="0"/>
              </a:ext>
            </a:extLst>
          </a:blip>
          <a:stretch>
            <a:fillRect/>
          </a:stretch>
        </p:blipFill>
        <p:spPr>
          <a:xfrm>
            <a:off x="8779689" y="1696280"/>
            <a:ext cx="1547495" cy="1162685"/>
          </a:xfrm>
          <a:prstGeom prst="rect">
            <a:avLst/>
          </a:prstGeom>
        </p:spPr>
      </p:pic>
      <p:pic>
        <p:nvPicPr>
          <p:cNvPr id="41" name="Picture 40"/>
          <p:cNvPicPr/>
          <p:nvPr/>
        </p:nvPicPr>
        <p:blipFill>
          <a:blip r:embed="rId11" cstate="print">
            <a:extLst>
              <a:ext uri="{28A0092B-C50C-407E-A947-70E740481C1C}">
                <a14:useLocalDpi xmlns:a14="http://schemas.microsoft.com/office/drawing/2010/main" val="0"/>
              </a:ext>
            </a:extLst>
          </a:blip>
          <a:stretch>
            <a:fillRect/>
          </a:stretch>
        </p:blipFill>
        <p:spPr>
          <a:xfrm>
            <a:off x="6763549" y="3253616"/>
            <a:ext cx="1439545" cy="1144270"/>
          </a:xfrm>
          <a:prstGeom prst="rect">
            <a:avLst/>
          </a:prstGeom>
        </p:spPr>
      </p:pic>
      <p:pic>
        <p:nvPicPr>
          <p:cNvPr id="42" name="Picture 41"/>
          <p:cNvPicPr/>
          <p:nvPr/>
        </p:nvPicPr>
        <p:blipFill>
          <a:blip r:embed="rId12" cstate="print">
            <a:extLst>
              <a:ext uri="{28A0092B-C50C-407E-A947-70E740481C1C}">
                <a14:useLocalDpi xmlns:a14="http://schemas.microsoft.com/office/drawing/2010/main" val="0"/>
              </a:ext>
            </a:extLst>
          </a:blip>
          <a:stretch>
            <a:fillRect/>
          </a:stretch>
        </p:blipFill>
        <p:spPr>
          <a:xfrm>
            <a:off x="8816006" y="3253616"/>
            <a:ext cx="1547495" cy="1162685"/>
          </a:xfrm>
          <a:prstGeom prst="rect">
            <a:avLst/>
          </a:prstGeom>
        </p:spPr>
      </p:pic>
      <p:pic>
        <p:nvPicPr>
          <p:cNvPr id="43" name="Picture 42"/>
          <p:cNvPicPr/>
          <p:nvPr/>
        </p:nvPicPr>
        <p:blipFill>
          <a:blip r:embed="rId13" cstate="print">
            <a:extLst>
              <a:ext uri="{28A0092B-C50C-407E-A947-70E740481C1C}">
                <a14:useLocalDpi xmlns:a14="http://schemas.microsoft.com/office/drawing/2010/main" val="0"/>
              </a:ext>
            </a:extLst>
          </a:blip>
          <a:stretch>
            <a:fillRect/>
          </a:stretch>
        </p:blipFill>
        <p:spPr>
          <a:xfrm>
            <a:off x="6763549" y="4780145"/>
            <a:ext cx="1439545" cy="1133475"/>
          </a:xfrm>
          <a:prstGeom prst="rect">
            <a:avLst/>
          </a:prstGeom>
        </p:spPr>
      </p:pic>
      <p:pic>
        <p:nvPicPr>
          <p:cNvPr id="44" name="Picture 43"/>
          <p:cNvPicPr/>
          <p:nvPr/>
        </p:nvPicPr>
        <p:blipFill>
          <a:blip r:embed="rId14" cstate="print">
            <a:extLst>
              <a:ext uri="{28A0092B-C50C-407E-A947-70E740481C1C}">
                <a14:useLocalDpi xmlns:a14="http://schemas.microsoft.com/office/drawing/2010/main" val="0"/>
              </a:ext>
            </a:extLst>
          </a:blip>
          <a:stretch>
            <a:fillRect/>
          </a:stretch>
        </p:blipFill>
        <p:spPr>
          <a:xfrm>
            <a:off x="8816005" y="4778636"/>
            <a:ext cx="1547495" cy="1162685"/>
          </a:xfrm>
          <a:prstGeom prst="rect">
            <a:avLst/>
          </a:prstGeom>
        </p:spPr>
      </p:pic>
      <p:sp>
        <p:nvSpPr>
          <p:cNvPr id="19" name="Rectangle 18"/>
          <p:cNvSpPr/>
          <p:nvPr/>
        </p:nvSpPr>
        <p:spPr>
          <a:xfrm>
            <a:off x="944847" y="4256991"/>
            <a:ext cx="1713299" cy="467179"/>
          </a:xfrm>
          <a:prstGeom prst="rect">
            <a:avLst/>
          </a:prstGeom>
        </p:spPr>
        <p:txBody>
          <a:bodyPr wrap="square">
            <a:spAutoFit/>
          </a:bodyPr>
          <a:lstStyle/>
          <a:p>
            <a:pPr marL="24130" indent="-6350" algn="ctr">
              <a:lnSpc>
                <a:spcPct val="103000"/>
              </a:lnSpc>
              <a:spcAft>
                <a:spcPts val="25"/>
              </a:spcAft>
            </a:pPr>
            <a:r>
              <a:rPr lang="id-ID" sz="1200" dirty="0">
                <a:solidFill>
                  <a:srgbClr val="000000"/>
                </a:solidFill>
                <a:latin typeface="Times New Roman" panose="02020603050405020304" pitchFamily="18" charset="0"/>
                <a:ea typeface="Times New Roman" panose="02020603050405020304" pitchFamily="18" charset="0"/>
              </a:rPr>
              <a:t>Index_tip&gt;index_dip</a:t>
            </a:r>
            <a:endParaRPr lang="id-ID" sz="1600" dirty="0">
              <a:solidFill>
                <a:srgbClr val="000000"/>
              </a:solidFill>
              <a:latin typeface="Times New Roman" panose="02020603050405020304" pitchFamily="18" charset="0"/>
              <a:ea typeface="Times New Roman" panose="02020603050405020304" pitchFamily="18" charset="0"/>
            </a:endParaRPr>
          </a:p>
          <a:p>
            <a:r>
              <a:rPr lang="id-ID" sz="1200" dirty="0">
                <a:solidFill>
                  <a:srgbClr val="000000"/>
                </a:solidFill>
                <a:latin typeface="Times New Roman" panose="02020603050405020304" pitchFamily="18" charset="0"/>
                <a:ea typeface="Times New Roman" panose="02020603050405020304" pitchFamily="18" charset="0"/>
              </a:rPr>
              <a:t>Middle_tip&gt;middle_dip</a:t>
            </a:r>
            <a:endParaRPr lang="id-ID" sz="3600" dirty="0"/>
          </a:p>
        </p:txBody>
      </p:sp>
      <p:sp>
        <p:nvSpPr>
          <p:cNvPr id="21" name="Rectangle 20"/>
          <p:cNvSpPr/>
          <p:nvPr/>
        </p:nvSpPr>
        <p:spPr>
          <a:xfrm>
            <a:off x="3595574" y="4275667"/>
            <a:ext cx="510076"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Maju</a:t>
            </a:r>
            <a:endParaRPr lang="id-ID" sz="3600" dirty="0"/>
          </a:p>
        </p:txBody>
      </p:sp>
      <p:sp>
        <p:nvSpPr>
          <p:cNvPr id="22" name="Rectangle 21"/>
          <p:cNvSpPr/>
          <p:nvPr/>
        </p:nvSpPr>
        <p:spPr>
          <a:xfrm>
            <a:off x="1214636" y="5920662"/>
            <a:ext cx="1173719"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all_tip &gt; all_dip</a:t>
            </a:r>
            <a:endParaRPr lang="id-ID" sz="3600" dirty="0"/>
          </a:p>
        </p:txBody>
      </p:sp>
      <p:sp>
        <p:nvSpPr>
          <p:cNvPr id="24" name="Rectangle 23"/>
          <p:cNvSpPr/>
          <p:nvPr/>
        </p:nvSpPr>
        <p:spPr>
          <a:xfrm>
            <a:off x="3510615" y="5896577"/>
            <a:ext cx="679994"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Mundur</a:t>
            </a:r>
            <a:endParaRPr lang="id-ID" sz="3600" dirty="0"/>
          </a:p>
        </p:txBody>
      </p:sp>
      <p:sp>
        <p:nvSpPr>
          <p:cNvPr id="25" name="Rectangle 24"/>
          <p:cNvSpPr/>
          <p:nvPr/>
        </p:nvSpPr>
        <p:spPr>
          <a:xfrm>
            <a:off x="6705568" y="2844149"/>
            <a:ext cx="1497526"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thumb_tip&lt;pinky_tip</a:t>
            </a:r>
            <a:endParaRPr lang="id-ID" sz="3600" dirty="0"/>
          </a:p>
        </p:txBody>
      </p:sp>
      <p:sp>
        <p:nvSpPr>
          <p:cNvPr id="26" name="Rectangle 25"/>
          <p:cNvSpPr/>
          <p:nvPr/>
        </p:nvSpPr>
        <p:spPr>
          <a:xfrm>
            <a:off x="9251110" y="2860084"/>
            <a:ext cx="587020"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Kanan</a:t>
            </a:r>
            <a:endParaRPr lang="id-ID" sz="3600" dirty="0"/>
          </a:p>
        </p:txBody>
      </p:sp>
      <p:sp>
        <p:nvSpPr>
          <p:cNvPr id="27" name="Rectangle 26"/>
          <p:cNvSpPr/>
          <p:nvPr/>
        </p:nvSpPr>
        <p:spPr>
          <a:xfrm>
            <a:off x="6685699" y="4424095"/>
            <a:ext cx="1548822"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Thumb_tip&gt;pinky_tip</a:t>
            </a:r>
            <a:endParaRPr lang="id-ID" sz="3600" dirty="0"/>
          </a:p>
        </p:txBody>
      </p:sp>
      <p:sp>
        <p:nvSpPr>
          <p:cNvPr id="28" name="Rectangle 27"/>
          <p:cNvSpPr/>
          <p:nvPr/>
        </p:nvSpPr>
        <p:spPr>
          <a:xfrm>
            <a:off x="9328054" y="4409987"/>
            <a:ext cx="433132"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Kiri</a:t>
            </a:r>
            <a:endParaRPr lang="id-ID" sz="3600" dirty="0"/>
          </a:p>
        </p:txBody>
      </p:sp>
      <p:sp>
        <p:nvSpPr>
          <p:cNvPr id="29" name="Rectangle 28"/>
          <p:cNvSpPr/>
          <p:nvPr/>
        </p:nvSpPr>
        <p:spPr>
          <a:xfrm>
            <a:off x="6934933" y="5860980"/>
            <a:ext cx="1096775"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all_tip&lt;all_dip</a:t>
            </a:r>
            <a:endParaRPr lang="id-ID" sz="3600" dirty="0"/>
          </a:p>
        </p:txBody>
      </p:sp>
      <p:sp>
        <p:nvSpPr>
          <p:cNvPr id="30" name="Rectangle 29"/>
          <p:cNvSpPr/>
          <p:nvPr/>
        </p:nvSpPr>
        <p:spPr>
          <a:xfrm>
            <a:off x="9328054" y="5920662"/>
            <a:ext cx="716863"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Berhenti</a:t>
            </a:r>
            <a:endParaRPr lang="id-ID" sz="3600" dirty="0"/>
          </a:p>
        </p:txBody>
      </p:sp>
    </p:spTree>
    <p:extLst>
      <p:ext uri="{BB962C8B-B14F-4D97-AF65-F5344CB8AC3E}">
        <p14:creationId xmlns:p14="http://schemas.microsoft.com/office/powerpoint/2010/main" val="9990118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8" y="1127760"/>
            <a:ext cx="8637453" cy="40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8" y="1104221"/>
            <a:ext cx="8708571" cy="400110"/>
          </a:xfrm>
          <a:prstGeom prst="rect">
            <a:avLst/>
          </a:prstGeom>
          <a:noFill/>
        </p:spPr>
        <p:txBody>
          <a:bodyPr wrap="square" rtlCol="0">
            <a:spAutoFit/>
          </a:bodyPr>
          <a:lstStyle/>
          <a:p>
            <a:pPr algn="ctr"/>
            <a:r>
              <a:rPr lang="en-US" sz="2000" b="1" dirty="0" err="1" smtClean="0">
                <a:latin typeface="BankGothic Lt BT" panose="020B0607020203060204" pitchFamily="34" charset="0"/>
              </a:rPr>
              <a:t>Pengujian</a:t>
            </a:r>
            <a:r>
              <a:rPr lang="id-ID" sz="2000" b="1" dirty="0" smtClean="0">
                <a:latin typeface="BankGothic Lt BT" panose="020B0607020203060204" pitchFamily="34" charset="0"/>
              </a:rPr>
              <a:t> hand gesture terhadap intensitas cahaya</a:t>
            </a:r>
            <a:endParaRPr lang="en-ID" sz="2000" b="1" dirty="0">
              <a:latin typeface="BankGothic Lt BT" panose="020B0607020203060204" pitchFamily="34" charset="0"/>
            </a:endParaRPr>
          </a:p>
        </p:txBody>
      </p:sp>
      <p:sp>
        <p:nvSpPr>
          <p:cNvPr id="20" name="Rectangle 19"/>
          <p:cNvSpPr/>
          <p:nvPr/>
        </p:nvSpPr>
        <p:spPr>
          <a:xfrm>
            <a:off x="152878" y="1627268"/>
            <a:ext cx="6096000" cy="1031757"/>
          </a:xfrm>
          <a:prstGeom prst="rect">
            <a:avLst/>
          </a:prstGeom>
        </p:spPr>
        <p:txBody>
          <a:bodyPr>
            <a:spAutoFit/>
          </a:bodyPr>
          <a:lstStyle/>
          <a:p>
            <a:pPr marL="8255" indent="360680" algn="just">
              <a:lnSpc>
                <a:spcPct val="103000"/>
              </a:lnSpc>
              <a:spcAft>
                <a:spcPts val="25"/>
              </a:spcAft>
            </a:pPr>
            <a:r>
              <a:rPr lang="id-ID" sz="1200" dirty="0">
                <a:solidFill>
                  <a:srgbClr val="000000"/>
                </a:solidFill>
                <a:latin typeface="Times New Roman" panose="02020603050405020304" pitchFamily="18" charset="0"/>
                <a:ea typeface="Times New Roman" panose="02020603050405020304" pitchFamily="18" charset="0"/>
              </a:rPr>
              <a:t>Intensitas cahaya yang cukup dan jarak objek terhadap </a:t>
            </a:r>
            <a:r>
              <a:rPr lang="id-ID" sz="1200" i="1" dirty="0">
                <a:solidFill>
                  <a:srgbClr val="000000"/>
                </a:solidFill>
                <a:latin typeface="Times New Roman" panose="02020603050405020304" pitchFamily="18" charset="0"/>
                <a:ea typeface="Times New Roman" panose="02020603050405020304" pitchFamily="18" charset="0"/>
              </a:rPr>
              <a:t>webcam</a:t>
            </a:r>
            <a:r>
              <a:rPr lang="id-ID" sz="1200" dirty="0">
                <a:solidFill>
                  <a:srgbClr val="000000"/>
                </a:solidFill>
                <a:latin typeface="Times New Roman" panose="02020603050405020304" pitchFamily="18" charset="0"/>
                <a:ea typeface="Times New Roman" panose="02020603050405020304" pitchFamily="18" charset="0"/>
              </a:rPr>
              <a:t> yang ideal sangat berpengaruh terhadap hasil pendeteksian objek. Berikut nilai rata-rata lux pada saat dilakukan pengujian pada sebuah ruangan, agar objek dapat terdeteksi digunakan tiga buah ruangan dengan cahaya lampu yang berbeda-beda. Pengukuran intensitas cahaya menggunakan Lux Light Meter.</a:t>
            </a:r>
            <a:endParaRPr lang="id-ID" sz="1200" dirty="0">
              <a:solidFill>
                <a:srgbClr val="000000"/>
              </a:solidFill>
              <a:effectLst/>
              <a:latin typeface="Times New Roman" panose="02020603050405020304" pitchFamily="18" charset="0"/>
              <a:ea typeface="Times New Roman" panose="02020603050405020304" pitchFamily="18" charset="0"/>
            </a:endParaRPr>
          </a:p>
        </p:txBody>
      </p:sp>
      <p:pic>
        <p:nvPicPr>
          <p:cNvPr id="23" name="Picture 22"/>
          <p:cNvPicPr>
            <a:picLocks noChangeAspect="1"/>
          </p:cNvPicPr>
          <p:nvPr/>
        </p:nvPicPr>
        <p:blipFill>
          <a:blip r:embed="rId5"/>
          <a:stretch>
            <a:fillRect/>
          </a:stretch>
        </p:blipFill>
        <p:spPr>
          <a:xfrm>
            <a:off x="1319267" y="2548817"/>
            <a:ext cx="3741393" cy="1442448"/>
          </a:xfrm>
          <a:prstGeom prst="rect">
            <a:avLst/>
          </a:prstGeom>
        </p:spPr>
      </p:pic>
      <p:sp>
        <p:nvSpPr>
          <p:cNvPr id="31" name="Rectangle 30"/>
          <p:cNvSpPr/>
          <p:nvPr/>
        </p:nvSpPr>
        <p:spPr>
          <a:xfrm>
            <a:off x="198120" y="3891571"/>
            <a:ext cx="6096000" cy="1015663"/>
          </a:xfrm>
          <a:prstGeom prst="rect">
            <a:avLst/>
          </a:prstGeom>
        </p:spPr>
        <p:txBody>
          <a:bodyPr wrap="square">
            <a:spAutoFit/>
          </a:bodyPr>
          <a:lstStyle/>
          <a:p>
            <a:pPr algn="just"/>
            <a:r>
              <a:rPr lang="id-ID" sz="1200" dirty="0">
                <a:solidFill>
                  <a:srgbClr val="000000"/>
                </a:solidFill>
                <a:latin typeface="Times New Roman" panose="02020603050405020304" pitchFamily="18" charset="0"/>
                <a:ea typeface="Times New Roman" panose="02020603050405020304" pitchFamily="18" charset="0"/>
              </a:rPr>
              <a:t>melakukan pengukuran nilai rata-rata lux di dalam ruangan dalam 3 kamar berbeda dengan tujuan </a:t>
            </a:r>
            <a:r>
              <a:rPr lang="id-ID" sz="1200" dirty="0" smtClean="0">
                <a:solidFill>
                  <a:srgbClr val="000000"/>
                </a:solidFill>
                <a:latin typeface="Times New Roman" panose="02020603050405020304" pitchFamily="18" charset="0"/>
                <a:ea typeface="Times New Roman" panose="02020603050405020304" pitchFamily="18" charset="0"/>
              </a:rPr>
              <a:t>untuk menentukan </a:t>
            </a:r>
            <a:r>
              <a:rPr lang="id-ID" sz="1200" dirty="0">
                <a:solidFill>
                  <a:srgbClr val="000000"/>
                </a:solidFill>
                <a:latin typeface="Times New Roman" panose="02020603050405020304" pitchFamily="18" charset="0"/>
                <a:ea typeface="Times New Roman" panose="02020603050405020304" pitchFamily="18" charset="0"/>
              </a:rPr>
              <a:t>seberapa kuat intensitas cahaya yang dibutuhkan oleh kamera dalam mendeteksi </a:t>
            </a:r>
            <a:r>
              <a:rPr lang="id-ID" sz="1200" dirty="0" smtClean="0">
                <a:solidFill>
                  <a:srgbClr val="000000"/>
                </a:solidFill>
                <a:latin typeface="Times New Roman" panose="02020603050405020304" pitchFamily="18" charset="0"/>
                <a:ea typeface="Times New Roman" panose="02020603050405020304" pitchFamily="18" charset="0"/>
              </a:rPr>
              <a:t>objek. Kamera </a:t>
            </a:r>
            <a:r>
              <a:rPr lang="id-ID" sz="1200" dirty="0">
                <a:solidFill>
                  <a:srgbClr val="000000"/>
                </a:solidFill>
                <a:latin typeface="Times New Roman" panose="02020603050405020304" pitchFamily="18" charset="0"/>
                <a:ea typeface="Times New Roman" panose="02020603050405020304" pitchFamily="18" charset="0"/>
              </a:rPr>
              <a:t>sudah dapat mendeteksi objek hand gesture dibawah 120 lux yakni sebesar 10 lux adalah ruangan dalam keadaan gelap dengan sedikit intensitas cahaya, semakin besar telapak tangan terbuka makin mudah kamera dalam mendeteksi pola sendi tangan.</a:t>
            </a:r>
            <a:endParaRPr lang="id-ID" sz="2800" dirty="0"/>
          </a:p>
        </p:txBody>
      </p:sp>
      <p:pic>
        <p:nvPicPr>
          <p:cNvPr id="45" name="Picture 44"/>
          <p:cNvPicPr/>
          <p:nvPr/>
        </p:nvPicPr>
        <p:blipFill>
          <a:blip r:embed="rId6" cstate="print">
            <a:extLst>
              <a:ext uri="{28A0092B-C50C-407E-A947-70E740481C1C}">
                <a14:useLocalDpi xmlns:a14="http://schemas.microsoft.com/office/drawing/2010/main" val="0"/>
              </a:ext>
            </a:extLst>
          </a:blip>
          <a:stretch>
            <a:fillRect/>
          </a:stretch>
        </p:blipFill>
        <p:spPr>
          <a:xfrm>
            <a:off x="526869" y="4928810"/>
            <a:ext cx="1577702" cy="1223070"/>
          </a:xfrm>
          <a:prstGeom prst="rect">
            <a:avLst/>
          </a:prstGeom>
        </p:spPr>
      </p:pic>
      <p:pic>
        <p:nvPicPr>
          <p:cNvPr id="46" name="Picture 45"/>
          <p:cNvPicPr/>
          <p:nvPr/>
        </p:nvPicPr>
        <p:blipFill rotWithShape="1">
          <a:blip r:embed="rId7" cstate="print">
            <a:extLst>
              <a:ext uri="{28A0092B-C50C-407E-A947-70E740481C1C}">
                <a14:useLocalDpi xmlns:a14="http://schemas.microsoft.com/office/drawing/2010/main" val="0"/>
              </a:ext>
            </a:extLst>
          </a:blip>
          <a:srcRect l="12049" r="22035"/>
          <a:stretch/>
        </p:blipFill>
        <p:spPr bwMode="auto">
          <a:xfrm>
            <a:off x="3545637" y="4919934"/>
            <a:ext cx="1515874" cy="1223070"/>
          </a:xfrm>
          <a:prstGeom prst="rect">
            <a:avLst/>
          </a:prstGeom>
          <a:ln>
            <a:noFill/>
          </a:ln>
          <a:extLst>
            <a:ext uri="{53640926-AAD7-44D8-BBD7-CCE9431645EC}">
              <a14:shadowObscured xmlns:a14="http://schemas.microsoft.com/office/drawing/2010/main"/>
            </a:ext>
          </a:extLst>
        </p:spPr>
      </p:pic>
      <p:sp>
        <p:nvSpPr>
          <p:cNvPr id="32" name="Rectangle 31"/>
          <p:cNvSpPr/>
          <p:nvPr/>
        </p:nvSpPr>
        <p:spPr>
          <a:xfrm>
            <a:off x="3974759" y="6111609"/>
            <a:ext cx="625492" cy="276999"/>
          </a:xfrm>
          <a:prstGeom prst="rect">
            <a:avLst/>
          </a:prstGeom>
        </p:spPr>
        <p:txBody>
          <a:bodyPr wrap="none">
            <a:spAutoFit/>
          </a:bodyPr>
          <a:lstStyle/>
          <a:p>
            <a:r>
              <a:rPr lang="id-ID" sz="1200" dirty="0" smtClean="0">
                <a:solidFill>
                  <a:srgbClr val="000000"/>
                </a:solidFill>
                <a:latin typeface="Times New Roman" panose="02020603050405020304" pitchFamily="18" charset="0"/>
                <a:ea typeface="Times New Roman" panose="02020603050405020304" pitchFamily="18" charset="0"/>
              </a:rPr>
              <a:t>12 Lux</a:t>
            </a:r>
            <a:endParaRPr lang="id-ID" sz="3600" dirty="0"/>
          </a:p>
        </p:txBody>
      </p:sp>
      <p:sp>
        <p:nvSpPr>
          <p:cNvPr id="34" name="Rectangle 33"/>
          <p:cNvSpPr/>
          <p:nvPr/>
        </p:nvSpPr>
        <p:spPr>
          <a:xfrm>
            <a:off x="975723" y="6128157"/>
            <a:ext cx="679994"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Mundur</a:t>
            </a:r>
            <a:endParaRPr lang="id-ID" sz="3600" dirty="0"/>
          </a:p>
        </p:txBody>
      </p:sp>
      <p:pic>
        <p:nvPicPr>
          <p:cNvPr id="47" name="Picture 46"/>
          <p:cNvPicPr/>
          <p:nvPr/>
        </p:nvPicPr>
        <p:blipFill>
          <a:blip r:embed="rId8" cstate="print">
            <a:extLst>
              <a:ext uri="{28A0092B-C50C-407E-A947-70E740481C1C}">
                <a14:useLocalDpi xmlns:a14="http://schemas.microsoft.com/office/drawing/2010/main" val="0"/>
              </a:ext>
            </a:extLst>
          </a:blip>
          <a:stretch>
            <a:fillRect/>
          </a:stretch>
        </p:blipFill>
        <p:spPr>
          <a:xfrm>
            <a:off x="6938433" y="1564734"/>
            <a:ext cx="1356207" cy="901060"/>
          </a:xfrm>
          <a:prstGeom prst="rect">
            <a:avLst/>
          </a:prstGeom>
        </p:spPr>
      </p:pic>
      <p:pic>
        <p:nvPicPr>
          <p:cNvPr id="48" name="Picture 47"/>
          <p:cNvPicPr/>
          <p:nvPr/>
        </p:nvPicPr>
        <p:blipFill rotWithShape="1">
          <a:blip r:embed="rId9" cstate="print">
            <a:extLst>
              <a:ext uri="{28A0092B-C50C-407E-A947-70E740481C1C}">
                <a14:useLocalDpi xmlns:a14="http://schemas.microsoft.com/office/drawing/2010/main" val="0"/>
              </a:ext>
            </a:extLst>
          </a:blip>
          <a:srcRect l="25806" r="16712"/>
          <a:stretch/>
        </p:blipFill>
        <p:spPr bwMode="auto">
          <a:xfrm>
            <a:off x="9133739" y="1627268"/>
            <a:ext cx="1229561" cy="838526"/>
          </a:xfrm>
          <a:prstGeom prst="rect">
            <a:avLst/>
          </a:prstGeom>
          <a:ln>
            <a:noFill/>
          </a:ln>
          <a:extLst>
            <a:ext uri="{53640926-AAD7-44D8-BBD7-CCE9431645EC}">
              <a14:shadowObscured xmlns:a14="http://schemas.microsoft.com/office/drawing/2010/main"/>
            </a:ext>
          </a:extLst>
        </p:spPr>
      </p:pic>
      <p:sp>
        <p:nvSpPr>
          <p:cNvPr id="49" name="Rectangle 48"/>
          <p:cNvSpPr/>
          <p:nvPr/>
        </p:nvSpPr>
        <p:spPr>
          <a:xfrm>
            <a:off x="9410573" y="2432849"/>
            <a:ext cx="625492" cy="276999"/>
          </a:xfrm>
          <a:prstGeom prst="rect">
            <a:avLst/>
          </a:prstGeom>
        </p:spPr>
        <p:txBody>
          <a:bodyPr wrap="none">
            <a:spAutoFit/>
          </a:bodyPr>
          <a:lstStyle/>
          <a:p>
            <a:r>
              <a:rPr lang="id-ID" sz="1200" dirty="0" smtClean="0">
                <a:solidFill>
                  <a:srgbClr val="000000"/>
                </a:solidFill>
                <a:latin typeface="Times New Roman" panose="02020603050405020304" pitchFamily="18" charset="0"/>
                <a:ea typeface="Times New Roman" panose="02020603050405020304" pitchFamily="18" charset="0"/>
              </a:rPr>
              <a:t>12 Lux</a:t>
            </a:r>
            <a:endParaRPr lang="id-ID" sz="3600" dirty="0"/>
          </a:p>
        </p:txBody>
      </p:sp>
      <p:sp>
        <p:nvSpPr>
          <p:cNvPr id="35" name="Rectangle 34"/>
          <p:cNvSpPr/>
          <p:nvPr/>
        </p:nvSpPr>
        <p:spPr>
          <a:xfrm>
            <a:off x="7349190" y="2432849"/>
            <a:ext cx="510076"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Maju</a:t>
            </a:r>
            <a:endParaRPr lang="id-ID" sz="3600" dirty="0"/>
          </a:p>
        </p:txBody>
      </p:sp>
      <p:sp>
        <p:nvSpPr>
          <p:cNvPr id="50" name="Rectangle 49"/>
          <p:cNvSpPr/>
          <p:nvPr/>
        </p:nvSpPr>
        <p:spPr>
          <a:xfrm>
            <a:off x="7310718" y="3628261"/>
            <a:ext cx="587020"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Kanan</a:t>
            </a:r>
            <a:endParaRPr lang="id-ID" sz="3600" dirty="0"/>
          </a:p>
        </p:txBody>
      </p:sp>
      <p:pic>
        <p:nvPicPr>
          <p:cNvPr id="51" name="Picture 50"/>
          <p:cNvPicPr/>
          <p:nvPr/>
        </p:nvPicPr>
        <p:blipFill>
          <a:blip r:embed="rId10" cstate="print">
            <a:extLst>
              <a:ext uri="{28A0092B-C50C-407E-A947-70E740481C1C}">
                <a14:useLocalDpi xmlns:a14="http://schemas.microsoft.com/office/drawing/2010/main" val="0"/>
              </a:ext>
            </a:extLst>
          </a:blip>
          <a:stretch>
            <a:fillRect/>
          </a:stretch>
        </p:blipFill>
        <p:spPr>
          <a:xfrm>
            <a:off x="6938433" y="2674713"/>
            <a:ext cx="1356207" cy="982549"/>
          </a:xfrm>
          <a:prstGeom prst="rect">
            <a:avLst/>
          </a:prstGeom>
        </p:spPr>
      </p:pic>
      <p:pic>
        <p:nvPicPr>
          <p:cNvPr id="52" name="Picture 51"/>
          <p:cNvPicPr/>
          <p:nvPr/>
        </p:nvPicPr>
        <p:blipFill rotWithShape="1">
          <a:blip r:embed="rId11" cstate="print">
            <a:extLst>
              <a:ext uri="{28A0092B-C50C-407E-A947-70E740481C1C}">
                <a14:useLocalDpi xmlns:a14="http://schemas.microsoft.com/office/drawing/2010/main" val="0"/>
              </a:ext>
            </a:extLst>
          </a:blip>
          <a:srcRect l="20351" r="13277"/>
          <a:stretch/>
        </p:blipFill>
        <p:spPr bwMode="auto">
          <a:xfrm>
            <a:off x="9119125" y="2709848"/>
            <a:ext cx="1244175" cy="918413"/>
          </a:xfrm>
          <a:prstGeom prst="rect">
            <a:avLst/>
          </a:prstGeom>
          <a:ln>
            <a:noFill/>
          </a:ln>
          <a:extLst>
            <a:ext uri="{53640926-AAD7-44D8-BBD7-CCE9431645EC}">
              <a14:shadowObscured xmlns:a14="http://schemas.microsoft.com/office/drawing/2010/main"/>
            </a:ext>
          </a:extLst>
        </p:spPr>
      </p:pic>
      <p:pic>
        <p:nvPicPr>
          <p:cNvPr id="53" name="Picture 52"/>
          <p:cNvPicPr/>
          <p:nvPr/>
        </p:nvPicPr>
        <p:blipFill>
          <a:blip r:embed="rId12" cstate="print">
            <a:extLst>
              <a:ext uri="{28A0092B-C50C-407E-A947-70E740481C1C}">
                <a14:useLocalDpi xmlns:a14="http://schemas.microsoft.com/office/drawing/2010/main" val="0"/>
              </a:ext>
            </a:extLst>
          </a:blip>
          <a:stretch>
            <a:fillRect/>
          </a:stretch>
        </p:blipFill>
        <p:spPr>
          <a:xfrm>
            <a:off x="6938434" y="3889265"/>
            <a:ext cx="1356206" cy="934408"/>
          </a:xfrm>
          <a:prstGeom prst="rect">
            <a:avLst/>
          </a:prstGeom>
        </p:spPr>
      </p:pic>
      <p:pic>
        <p:nvPicPr>
          <p:cNvPr id="54" name="Picture 53"/>
          <p:cNvPicPr/>
          <p:nvPr/>
        </p:nvPicPr>
        <p:blipFill rotWithShape="1">
          <a:blip r:embed="rId13" cstate="print">
            <a:extLst>
              <a:ext uri="{28A0092B-C50C-407E-A947-70E740481C1C}">
                <a14:useLocalDpi xmlns:a14="http://schemas.microsoft.com/office/drawing/2010/main" val="0"/>
              </a:ext>
            </a:extLst>
          </a:blip>
          <a:srcRect l="21286" r="18043"/>
          <a:stretch/>
        </p:blipFill>
        <p:spPr bwMode="auto">
          <a:xfrm>
            <a:off x="9119124" y="3905260"/>
            <a:ext cx="1244175" cy="918413"/>
          </a:xfrm>
          <a:prstGeom prst="rect">
            <a:avLst/>
          </a:prstGeom>
          <a:ln>
            <a:noFill/>
          </a:ln>
          <a:extLst>
            <a:ext uri="{53640926-AAD7-44D8-BBD7-CCE9431645EC}">
              <a14:shadowObscured xmlns:a14="http://schemas.microsoft.com/office/drawing/2010/main"/>
            </a:ext>
          </a:extLst>
        </p:spPr>
      </p:pic>
      <p:pic>
        <p:nvPicPr>
          <p:cNvPr id="55" name="Picture 54"/>
          <p:cNvPicPr/>
          <p:nvPr/>
        </p:nvPicPr>
        <p:blipFill>
          <a:blip r:embed="rId14" cstate="print">
            <a:extLst>
              <a:ext uri="{28A0092B-C50C-407E-A947-70E740481C1C}">
                <a14:useLocalDpi xmlns:a14="http://schemas.microsoft.com/office/drawing/2010/main" val="0"/>
              </a:ext>
            </a:extLst>
          </a:blip>
          <a:stretch>
            <a:fillRect/>
          </a:stretch>
        </p:blipFill>
        <p:spPr>
          <a:xfrm>
            <a:off x="6938434" y="5044526"/>
            <a:ext cx="1356206" cy="977397"/>
          </a:xfrm>
          <a:prstGeom prst="rect">
            <a:avLst/>
          </a:prstGeom>
        </p:spPr>
      </p:pic>
      <p:pic>
        <p:nvPicPr>
          <p:cNvPr id="56" name="Picture 55"/>
          <p:cNvPicPr/>
          <p:nvPr/>
        </p:nvPicPr>
        <p:blipFill rotWithShape="1">
          <a:blip r:embed="rId15" cstate="print">
            <a:extLst>
              <a:ext uri="{28A0092B-C50C-407E-A947-70E740481C1C}">
                <a14:useLocalDpi xmlns:a14="http://schemas.microsoft.com/office/drawing/2010/main" val="0"/>
              </a:ext>
            </a:extLst>
          </a:blip>
          <a:srcRect l="19238" r="16622"/>
          <a:stretch/>
        </p:blipFill>
        <p:spPr bwMode="auto">
          <a:xfrm>
            <a:off x="9119124" y="5055676"/>
            <a:ext cx="1244175" cy="966247"/>
          </a:xfrm>
          <a:prstGeom prst="rect">
            <a:avLst/>
          </a:prstGeom>
          <a:ln>
            <a:noFill/>
          </a:ln>
          <a:extLst>
            <a:ext uri="{53640926-AAD7-44D8-BBD7-CCE9431645EC}">
              <a14:shadowObscured xmlns:a14="http://schemas.microsoft.com/office/drawing/2010/main"/>
            </a:ext>
          </a:extLst>
        </p:spPr>
      </p:pic>
      <p:sp>
        <p:nvSpPr>
          <p:cNvPr id="57" name="Rectangle 56"/>
          <p:cNvSpPr/>
          <p:nvPr/>
        </p:nvSpPr>
        <p:spPr>
          <a:xfrm>
            <a:off x="9377842" y="3615067"/>
            <a:ext cx="625492" cy="276999"/>
          </a:xfrm>
          <a:prstGeom prst="rect">
            <a:avLst/>
          </a:prstGeom>
        </p:spPr>
        <p:txBody>
          <a:bodyPr wrap="none">
            <a:spAutoFit/>
          </a:bodyPr>
          <a:lstStyle/>
          <a:p>
            <a:r>
              <a:rPr lang="id-ID" sz="1200" dirty="0" smtClean="0">
                <a:solidFill>
                  <a:srgbClr val="000000"/>
                </a:solidFill>
                <a:latin typeface="Times New Roman" panose="02020603050405020304" pitchFamily="18" charset="0"/>
                <a:ea typeface="Times New Roman" panose="02020603050405020304" pitchFamily="18" charset="0"/>
              </a:rPr>
              <a:t>14 Lux</a:t>
            </a:r>
            <a:endParaRPr lang="id-ID" sz="3600" dirty="0"/>
          </a:p>
        </p:txBody>
      </p:sp>
      <p:sp>
        <p:nvSpPr>
          <p:cNvPr id="58" name="Rectangle 57"/>
          <p:cNvSpPr/>
          <p:nvPr/>
        </p:nvSpPr>
        <p:spPr>
          <a:xfrm>
            <a:off x="9428465" y="4800306"/>
            <a:ext cx="625492" cy="276999"/>
          </a:xfrm>
          <a:prstGeom prst="rect">
            <a:avLst/>
          </a:prstGeom>
        </p:spPr>
        <p:txBody>
          <a:bodyPr wrap="none">
            <a:spAutoFit/>
          </a:bodyPr>
          <a:lstStyle/>
          <a:p>
            <a:r>
              <a:rPr lang="id-ID" sz="1200" dirty="0" smtClean="0">
                <a:solidFill>
                  <a:srgbClr val="000000"/>
                </a:solidFill>
                <a:latin typeface="Times New Roman" panose="02020603050405020304" pitchFamily="18" charset="0"/>
                <a:ea typeface="Times New Roman" panose="02020603050405020304" pitchFamily="18" charset="0"/>
              </a:rPr>
              <a:t>14 Lux</a:t>
            </a:r>
            <a:endParaRPr lang="id-ID" sz="3600" dirty="0"/>
          </a:p>
        </p:txBody>
      </p:sp>
      <p:sp>
        <p:nvSpPr>
          <p:cNvPr id="59" name="Rectangle 58"/>
          <p:cNvSpPr/>
          <p:nvPr/>
        </p:nvSpPr>
        <p:spPr>
          <a:xfrm>
            <a:off x="9377842" y="5972601"/>
            <a:ext cx="625492" cy="276999"/>
          </a:xfrm>
          <a:prstGeom prst="rect">
            <a:avLst/>
          </a:prstGeom>
        </p:spPr>
        <p:txBody>
          <a:bodyPr wrap="none">
            <a:spAutoFit/>
          </a:bodyPr>
          <a:lstStyle/>
          <a:p>
            <a:r>
              <a:rPr lang="id-ID" sz="1200" dirty="0" smtClean="0">
                <a:solidFill>
                  <a:srgbClr val="000000"/>
                </a:solidFill>
                <a:latin typeface="Times New Roman" panose="02020603050405020304" pitchFamily="18" charset="0"/>
                <a:ea typeface="Times New Roman" panose="02020603050405020304" pitchFamily="18" charset="0"/>
              </a:rPr>
              <a:t>13 Lux</a:t>
            </a:r>
            <a:endParaRPr lang="id-ID" sz="3600" dirty="0"/>
          </a:p>
        </p:txBody>
      </p:sp>
      <p:sp>
        <p:nvSpPr>
          <p:cNvPr id="60" name="Rectangle 59"/>
          <p:cNvSpPr/>
          <p:nvPr/>
        </p:nvSpPr>
        <p:spPr>
          <a:xfrm>
            <a:off x="7337740" y="4800305"/>
            <a:ext cx="433132" cy="276999"/>
          </a:xfrm>
          <a:prstGeom prst="rect">
            <a:avLst/>
          </a:prstGeom>
        </p:spPr>
        <p:txBody>
          <a:bodyPr wrap="none">
            <a:spAutoFit/>
          </a:bodyPr>
          <a:lstStyle/>
          <a:p>
            <a:r>
              <a:rPr lang="id-ID" sz="1200" dirty="0" smtClean="0">
                <a:solidFill>
                  <a:srgbClr val="000000"/>
                </a:solidFill>
                <a:latin typeface="Times New Roman" panose="02020603050405020304" pitchFamily="18" charset="0"/>
              </a:rPr>
              <a:t>Kiri</a:t>
            </a:r>
            <a:endParaRPr lang="id-ID" sz="3600" dirty="0"/>
          </a:p>
        </p:txBody>
      </p:sp>
      <p:sp>
        <p:nvSpPr>
          <p:cNvPr id="61" name="Rectangle 60"/>
          <p:cNvSpPr/>
          <p:nvPr/>
        </p:nvSpPr>
        <p:spPr>
          <a:xfrm>
            <a:off x="7387662" y="5966760"/>
            <a:ext cx="716863" cy="276999"/>
          </a:xfrm>
          <a:prstGeom prst="rect">
            <a:avLst/>
          </a:prstGeom>
        </p:spPr>
        <p:txBody>
          <a:bodyPr wrap="none">
            <a:spAutoFit/>
          </a:bodyPr>
          <a:lstStyle/>
          <a:p>
            <a:r>
              <a:rPr lang="id-ID" sz="1200" dirty="0" smtClean="0">
                <a:solidFill>
                  <a:srgbClr val="000000"/>
                </a:solidFill>
                <a:latin typeface="Times New Roman" panose="02020603050405020304" pitchFamily="18" charset="0"/>
              </a:rPr>
              <a:t>Berhenti</a:t>
            </a:r>
            <a:endParaRPr lang="id-ID" sz="3600" dirty="0"/>
          </a:p>
        </p:txBody>
      </p:sp>
    </p:spTree>
    <p:extLst>
      <p:ext uri="{BB962C8B-B14F-4D97-AF65-F5344CB8AC3E}">
        <p14:creationId xmlns:p14="http://schemas.microsoft.com/office/powerpoint/2010/main" val="20527525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8" y="1127760"/>
            <a:ext cx="8637453" cy="40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8" y="1104221"/>
            <a:ext cx="8708571" cy="400110"/>
          </a:xfrm>
          <a:prstGeom prst="rect">
            <a:avLst/>
          </a:prstGeom>
          <a:noFill/>
        </p:spPr>
        <p:txBody>
          <a:bodyPr wrap="square" rtlCol="0">
            <a:spAutoFit/>
          </a:bodyPr>
          <a:lstStyle/>
          <a:p>
            <a:pPr algn="ctr"/>
            <a:r>
              <a:rPr lang="en-US" sz="2000" b="1" dirty="0" err="1">
                <a:latin typeface="BankGothic Lt BT" panose="020B0607020203060204" pitchFamily="34" charset="0"/>
              </a:rPr>
              <a:t>Pengujian</a:t>
            </a:r>
            <a:r>
              <a:rPr lang="en-US" sz="2000" b="1" dirty="0">
                <a:latin typeface="BankGothic Lt BT" panose="020B0607020203060204" pitchFamily="34" charset="0"/>
              </a:rPr>
              <a:t> </a:t>
            </a:r>
            <a:r>
              <a:rPr lang="en-US" sz="2000" b="1" dirty="0" smtClean="0">
                <a:latin typeface="BankGothic Lt BT" panose="020B0607020203060204" pitchFamily="34" charset="0"/>
              </a:rPr>
              <a:t>J</a:t>
            </a:r>
            <a:r>
              <a:rPr lang="id-ID" sz="2000" b="1" dirty="0" smtClean="0">
                <a:latin typeface="BankGothic Lt BT" panose="020B0607020203060204" pitchFamily="34" charset="0"/>
              </a:rPr>
              <a:t>arak Pendeteksian Hand Gesture Pada Kamera</a:t>
            </a:r>
            <a:endParaRPr lang="en-ID" sz="2000" b="1" dirty="0">
              <a:latin typeface="BankGothic Lt BT" panose="020B0607020203060204" pitchFamily="34" charset="0"/>
            </a:endParaRPr>
          </a:p>
        </p:txBody>
      </p:sp>
      <p:sp>
        <p:nvSpPr>
          <p:cNvPr id="20" name="Rectangle 19"/>
          <p:cNvSpPr/>
          <p:nvPr/>
        </p:nvSpPr>
        <p:spPr>
          <a:xfrm>
            <a:off x="321298" y="1713116"/>
            <a:ext cx="6096000" cy="1600438"/>
          </a:xfrm>
          <a:prstGeom prst="rect">
            <a:avLst/>
          </a:prstGeom>
        </p:spPr>
        <p:txBody>
          <a:bodyPr>
            <a:spAutoFit/>
          </a:bodyPr>
          <a:lstStyle/>
          <a:p>
            <a:pPr algn="just"/>
            <a:r>
              <a:rPr lang="id-ID" sz="1400" dirty="0">
                <a:solidFill>
                  <a:srgbClr val="000000"/>
                </a:solidFill>
                <a:latin typeface="Times New Roman" panose="02020603050405020304" pitchFamily="18" charset="0"/>
                <a:ea typeface="Times New Roman" panose="02020603050405020304" pitchFamily="18" charset="0"/>
              </a:rPr>
              <a:t>Pengujian ini dilakukan dengan tujuan untuk menemukan jarak yang optimal antara kamera dan objek </a:t>
            </a:r>
            <a:r>
              <a:rPr lang="id-ID" sz="1400" i="1" dirty="0">
                <a:solidFill>
                  <a:srgbClr val="000000"/>
                </a:solidFill>
                <a:latin typeface="Times New Roman" panose="02020603050405020304" pitchFamily="18" charset="0"/>
                <a:ea typeface="Times New Roman" panose="02020603050405020304" pitchFamily="18" charset="0"/>
              </a:rPr>
              <a:t>gesture</a:t>
            </a:r>
            <a:r>
              <a:rPr lang="id-ID" sz="1400" dirty="0">
                <a:solidFill>
                  <a:srgbClr val="000000"/>
                </a:solidFill>
                <a:latin typeface="Times New Roman" panose="02020603050405020304" pitchFamily="18" charset="0"/>
                <a:ea typeface="Times New Roman" panose="02020603050405020304" pitchFamily="18" charset="0"/>
              </a:rPr>
              <a:t> tangan, sehingga dapat menghasilkan gambar yang jelas dan fokus. Dalam pengujian tersebut, kamera ditempatkan pada jarak yang berbeda-beda dari objek yang sama, dan hasilnya diamati secara teliti untuk menentukan jarak terbaik yang dapat menghasilkan gambar yang jelas dan tajam. terlihat bahwa kamera memiliki kemampuan untuk mendeteksi objek pada jarak minimal 25 cm hingga jarak maksimal </a:t>
            </a:r>
            <a:r>
              <a:rPr lang="id-ID" sz="1400" dirty="0" smtClean="0">
                <a:solidFill>
                  <a:srgbClr val="000000"/>
                </a:solidFill>
                <a:latin typeface="Times New Roman" panose="02020603050405020304" pitchFamily="18" charset="0"/>
                <a:ea typeface="Times New Roman" panose="02020603050405020304" pitchFamily="18" charset="0"/>
              </a:rPr>
              <a:t>650 </a:t>
            </a:r>
            <a:r>
              <a:rPr lang="id-ID" sz="1400" dirty="0">
                <a:solidFill>
                  <a:srgbClr val="000000"/>
                </a:solidFill>
                <a:latin typeface="Times New Roman" panose="02020603050405020304" pitchFamily="18" charset="0"/>
                <a:ea typeface="Times New Roman" panose="02020603050405020304" pitchFamily="18" charset="0"/>
              </a:rPr>
              <a:t>cm. </a:t>
            </a:r>
            <a:endParaRPr lang="id-ID" sz="3200" dirty="0"/>
          </a:p>
        </p:txBody>
      </p:sp>
      <p:pic>
        <p:nvPicPr>
          <p:cNvPr id="45" name="Picture 44"/>
          <p:cNvPicPr/>
          <p:nvPr/>
        </p:nvPicPr>
        <p:blipFill>
          <a:blip r:embed="rId5" cstate="print">
            <a:extLst>
              <a:ext uri="{28A0092B-C50C-407E-A947-70E740481C1C}">
                <a14:useLocalDpi xmlns:a14="http://schemas.microsoft.com/office/drawing/2010/main" val="0"/>
              </a:ext>
            </a:extLst>
          </a:blip>
          <a:stretch>
            <a:fillRect/>
          </a:stretch>
        </p:blipFill>
        <p:spPr>
          <a:xfrm>
            <a:off x="1042806" y="3469876"/>
            <a:ext cx="1428115" cy="1076104"/>
          </a:xfrm>
          <a:prstGeom prst="rect">
            <a:avLst/>
          </a:prstGeom>
        </p:spPr>
      </p:pic>
      <p:pic>
        <p:nvPicPr>
          <p:cNvPr id="46" name="Picture 45"/>
          <p:cNvPicPr/>
          <p:nvPr/>
        </p:nvPicPr>
        <p:blipFill>
          <a:blip r:embed="rId6" cstate="print">
            <a:extLst>
              <a:ext uri="{28A0092B-C50C-407E-A947-70E740481C1C}">
                <a14:useLocalDpi xmlns:a14="http://schemas.microsoft.com/office/drawing/2010/main" val="0"/>
              </a:ext>
            </a:extLst>
          </a:blip>
          <a:stretch>
            <a:fillRect/>
          </a:stretch>
        </p:blipFill>
        <p:spPr>
          <a:xfrm>
            <a:off x="1042807" y="4968443"/>
            <a:ext cx="1428115" cy="1101646"/>
          </a:xfrm>
          <a:prstGeom prst="rect">
            <a:avLst/>
          </a:prstGeom>
        </p:spPr>
      </p:pic>
      <p:pic>
        <p:nvPicPr>
          <p:cNvPr id="47" name="Picture 46"/>
          <p:cNvPicPr/>
          <p:nvPr/>
        </p:nvPicPr>
        <p:blipFill>
          <a:blip r:embed="rId7" cstate="print">
            <a:extLst>
              <a:ext uri="{28A0092B-C50C-407E-A947-70E740481C1C}">
                <a14:useLocalDpi xmlns:a14="http://schemas.microsoft.com/office/drawing/2010/main" val="0"/>
              </a:ext>
            </a:extLst>
          </a:blip>
          <a:stretch>
            <a:fillRect/>
          </a:stretch>
        </p:blipFill>
        <p:spPr>
          <a:xfrm>
            <a:off x="3048001" y="3469876"/>
            <a:ext cx="1464564" cy="1076104"/>
          </a:xfrm>
          <a:prstGeom prst="rect">
            <a:avLst/>
          </a:prstGeom>
        </p:spPr>
      </p:pic>
      <p:pic>
        <p:nvPicPr>
          <p:cNvPr id="48" name="Picture 47"/>
          <p:cNvPicPr/>
          <p:nvPr/>
        </p:nvPicPr>
        <p:blipFill>
          <a:blip r:embed="rId8" cstate="print">
            <a:extLst>
              <a:ext uri="{28A0092B-C50C-407E-A947-70E740481C1C}">
                <a14:useLocalDpi xmlns:a14="http://schemas.microsoft.com/office/drawing/2010/main" val="0"/>
              </a:ext>
            </a:extLst>
          </a:blip>
          <a:stretch>
            <a:fillRect/>
          </a:stretch>
        </p:blipFill>
        <p:spPr>
          <a:xfrm>
            <a:off x="3062514" y="4945771"/>
            <a:ext cx="1450051" cy="1124318"/>
          </a:xfrm>
          <a:prstGeom prst="rect">
            <a:avLst/>
          </a:prstGeom>
        </p:spPr>
      </p:pic>
      <p:pic>
        <p:nvPicPr>
          <p:cNvPr id="49" name="Picture 48"/>
          <p:cNvPicPr/>
          <p:nvPr/>
        </p:nvPicPr>
        <p:blipFill>
          <a:blip r:embed="rId9" cstate="print">
            <a:extLst>
              <a:ext uri="{28A0092B-C50C-407E-A947-70E740481C1C}">
                <a14:useLocalDpi xmlns:a14="http://schemas.microsoft.com/office/drawing/2010/main" val="0"/>
              </a:ext>
            </a:extLst>
          </a:blip>
          <a:stretch>
            <a:fillRect/>
          </a:stretch>
        </p:blipFill>
        <p:spPr>
          <a:xfrm>
            <a:off x="7627030" y="1859594"/>
            <a:ext cx="1402806" cy="1076104"/>
          </a:xfrm>
          <a:prstGeom prst="rect">
            <a:avLst/>
          </a:prstGeom>
        </p:spPr>
      </p:pic>
      <p:pic>
        <p:nvPicPr>
          <p:cNvPr id="50" name="Picture 49"/>
          <p:cNvPicPr/>
          <p:nvPr/>
        </p:nvPicPr>
        <p:blipFill>
          <a:blip r:embed="rId10" cstate="print">
            <a:extLst>
              <a:ext uri="{28A0092B-C50C-407E-A947-70E740481C1C}">
                <a14:useLocalDpi xmlns:a14="http://schemas.microsoft.com/office/drawing/2010/main" val="0"/>
              </a:ext>
            </a:extLst>
          </a:blip>
          <a:stretch>
            <a:fillRect/>
          </a:stretch>
        </p:blipFill>
        <p:spPr>
          <a:xfrm>
            <a:off x="7627030" y="3209987"/>
            <a:ext cx="1402806" cy="1133531"/>
          </a:xfrm>
          <a:prstGeom prst="rect">
            <a:avLst/>
          </a:prstGeom>
        </p:spPr>
      </p:pic>
      <p:pic>
        <p:nvPicPr>
          <p:cNvPr id="51" name="Picture 50"/>
          <p:cNvPicPr/>
          <p:nvPr/>
        </p:nvPicPr>
        <p:blipFill>
          <a:blip r:embed="rId11" cstate="print">
            <a:extLst>
              <a:ext uri="{28A0092B-C50C-407E-A947-70E740481C1C}">
                <a14:useLocalDpi xmlns:a14="http://schemas.microsoft.com/office/drawing/2010/main" val="0"/>
              </a:ext>
            </a:extLst>
          </a:blip>
          <a:stretch>
            <a:fillRect/>
          </a:stretch>
        </p:blipFill>
        <p:spPr>
          <a:xfrm>
            <a:off x="7627029" y="4646703"/>
            <a:ext cx="1402806" cy="1082361"/>
          </a:xfrm>
          <a:prstGeom prst="rect">
            <a:avLst/>
          </a:prstGeom>
        </p:spPr>
      </p:pic>
      <p:pic>
        <p:nvPicPr>
          <p:cNvPr id="52" name="Picture 51"/>
          <p:cNvPicPr/>
          <p:nvPr/>
        </p:nvPicPr>
        <p:blipFill>
          <a:blip r:embed="rId12" cstate="print">
            <a:extLst>
              <a:ext uri="{28A0092B-C50C-407E-A947-70E740481C1C}">
                <a14:useLocalDpi xmlns:a14="http://schemas.microsoft.com/office/drawing/2010/main" val="0"/>
              </a:ext>
            </a:extLst>
          </a:blip>
          <a:stretch>
            <a:fillRect/>
          </a:stretch>
        </p:blipFill>
        <p:spPr>
          <a:xfrm>
            <a:off x="9855200" y="1859595"/>
            <a:ext cx="1538379" cy="1076103"/>
          </a:xfrm>
          <a:prstGeom prst="rect">
            <a:avLst/>
          </a:prstGeom>
        </p:spPr>
      </p:pic>
      <p:pic>
        <p:nvPicPr>
          <p:cNvPr id="53" name="Picture 52"/>
          <p:cNvPicPr/>
          <p:nvPr/>
        </p:nvPicPr>
        <p:blipFill>
          <a:blip r:embed="rId13" cstate="print">
            <a:extLst>
              <a:ext uri="{28A0092B-C50C-407E-A947-70E740481C1C}">
                <a14:useLocalDpi xmlns:a14="http://schemas.microsoft.com/office/drawing/2010/main" val="0"/>
              </a:ext>
            </a:extLst>
          </a:blip>
          <a:stretch>
            <a:fillRect/>
          </a:stretch>
        </p:blipFill>
        <p:spPr>
          <a:xfrm>
            <a:off x="9855200" y="3266409"/>
            <a:ext cx="1538379" cy="1121347"/>
          </a:xfrm>
          <a:prstGeom prst="rect">
            <a:avLst/>
          </a:prstGeom>
        </p:spPr>
      </p:pic>
      <p:pic>
        <p:nvPicPr>
          <p:cNvPr id="54" name="Picture 53"/>
          <p:cNvPicPr/>
          <p:nvPr/>
        </p:nvPicPr>
        <p:blipFill>
          <a:blip r:embed="rId14" cstate="print">
            <a:extLst>
              <a:ext uri="{28A0092B-C50C-407E-A947-70E740481C1C}">
                <a14:useLocalDpi xmlns:a14="http://schemas.microsoft.com/office/drawing/2010/main" val="0"/>
              </a:ext>
            </a:extLst>
          </a:blip>
          <a:stretch>
            <a:fillRect/>
          </a:stretch>
        </p:blipFill>
        <p:spPr>
          <a:xfrm>
            <a:off x="9855200" y="4675232"/>
            <a:ext cx="1493929" cy="1078790"/>
          </a:xfrm>
          <a:prstGeom prst="rect">
            <a:avLst/>
          </a:prstGeom>
        </p:spPr>
      </p:pic>
      <p:sp>
        <p:nvSpPr>
          <p:cNvPr id="23" name="Rectangle 22"/>
          <p:cNvSpPr/>
          <p:nvPr/>
        </p:nvSpPr>
        <p:spPr>
          <a:xfrm>
            <a:off x="1392779" y="4526088"/>
            <a:ext cx="755335" cy="369332"/>
          </a:xfrm>
          <a:prstGeom prst="rect">
            <a:avLst/>
          </a:prstGeom>
        </p:spPr>
        <p:txBody>
          <a:bodyPr wrap="none">
            <a:spAutoFit/>
          </a:bodyPr>
          <a:lstStyle/>
          <a:p>
            <a:r>
              <a:rPr lang="id-ID" dirty="0">
                <a:solidFill>
                  <a:srgbClr val="000000"/>
                </a:solidFill>
                <a:latin typeface="Times New Roman" panose="02020603050405020304" pitchFamily="18" charset="0"/>
                <a:ea typeface="Times New Roman" panose="02020603050405020304" pitchFamily="18" charset="0"/>
              </a:rPr>
              <a:t>25 cm</a:t>
            </a:r>
            <a:endParaRPr lang="id-ID" sz="4000" dirty="0"/>
          </a:p>
        </p:txBody>
      </p:sp>
      <p:sp>
        <p:nvSpPr>
          <p:cNvPr id="31" name="Rectangle 30"/>
          <p:cNvSpPr/>
          <p:nvPr/>
        </p:nvSpPr>
        <p:spPr>
          <a:xfrm>
            <a:off x="1392779" y="6031468"/>
            <a:ext cx="755335" cy="369332"/>
          </a:xfrm>
          <a:prstGeom prst="rect">
            <a:avLst/>
          </a:prstGeom>
        </p:spPr>
        <p:txBody>
          <a:bodyPr wrap="none">
            <a:spAutoFit/>
          </a:bodyPr>
          <a:lstStyle/>
          <a:p>
            <a:r>
              <a:rPr lang="id-ID" dirty="0">
                <a:solidFill>
                  <a:srgbClr val="000000"/>
                </a:solidFill>
                <a:latin typeface="Times New Roman" panose="02020603050405020304" pitchFamily="18" charset="0"/>
                <a:ea typeface="Times New Roman" panose="02020603050405020304" pitchFamily="18" charset="0"/>
              </a:rPr>
              <a:t>50 cm</a:t>
            </a:r>
            <a:endParaRPr lang="id-ID" dirty="0"/>
          </a:p>
        </p:txBody>
      </p:sp>
      <p:sp>
        <p:nvSpPr>
          <p:cNvPr id="32" name="Rectangle 31"/>
          <p:cNvSpPr/>
          <p:nvPr/>
        </p:nvSpPr>
        <p:spPr>
          <a:xfrm>
            <a:off x="3344907" y="4507359"/>
            <a:ext cx="870751" cy="369332"/>
          </a:xfrm>
          <a:prstGeom prst="rect">
            <a:avLst/>
          </a:prstGeom>
        </p:spPr>
        <p:txBody>
          <a:bodyPr wrap="none">
            <a:spAutoFit/>
          </a:bodyPr>
          <a:lstStyle/>
          <a:p>
            <a:r>
              <a:rPr lang="id-ID" dirty="0">
                <a:solidFill>
                  <a:srgbClr val="000000"/>
                </a:solidFill>
                <a:latin typeface="Times New Roman" panose="02020603050405020304" pitchFamily="18" charset="0"/>
                <a:ea typeface="Times New Roman" panose="02020603050405020304" pitchFamily="18" charset="0"/>
              </a:rPr>
              <a:t>100 cm</a:t>
            </a:r>
            <a:endParaRPr lang="id-ID" dirty="0"/>
          </a:p>
        </p:txBody>
      </p:sp>
      <p:sp>
        <p:nvSpPr>
          <p:cNvPr id="34" name="Rectangle 33"/>
          <p:cNvSpPr/>
          <p:nvPr/>
        </p:nvSpPr>
        <p:spPr>
          <a:xfrm>
            <a:off x="3336858" y="6018768"/>
            <a:ext cx="870751" cy="369332"/>
          </a:xfrm>
          <a:prstGeom prst="rect">
            <a:avLst/>
          </a:prstGeom>
        </p:spPr>
        <p:txBody>
          <a:bodyPr wrap="none">
            <a:spAutoFit/>
          </a:bodyPr>
          <a:lstStyle/>
          <a:p>
            <a:r>
              <a:rPr lang="id-ID" smtClean="0">
                <a:solidFill>
                  <a:srgbClr val="000000"/>
                </a:solidFill>
                <a:latin typeface="Times New Roman" panose="02020603050405020304" pitchFamily="18" charset="0"/>
                <a:ea typeface="Times New Roman" panose="02020603050405020304" pitchFamily="18" charset="0"/>
              </a:rPr>
              <a:t>150 cm</a:t>
            </a:r>
            <a:endParaRPr lang="id-ID" dirty="0"/>
          </a:p>
        </p:txBody>
      </p:sp>
      <p:sp>
        <p:nvSpPr>
          <p:cNvPr id="35" name="Rectangle 34"/>
          <p:cNvSpPr/>
          <p:nvPr/>
        </p:nvSpPr>
        <p:spPr>
          <a:xfrm>
            <a:off x="7893057" y="2852259"/>
            <a:ext cx="870751" cy="369332"/>
          </a:xfrm>
          <a:prstGeom prst="rect">
            <a:avLst/>
          </a:prstGeom>
        </p:spPr>
        <p:txBody>
          <a:bodyPr wrap="none">
            <a:spAutoFit/>
          </a:bodyPr>
          <a:lstStyle/>
          <a:p>
            <a:r>
              <a:rPr lang="id-ID" dirty="0">
                <a:solidFill>
                  <a:srgbClr val="000000"/>
                </a:solidFill>
                <a:latin typeface="Times New Roman" panose="02020603050405020304" pitchFamily="18" charset="0"/>
                <a:ea typeface="Times New Roman" panose="02020603050405020304" pitchFamily="18" charset="0"/>
              </a:rPr>
              <a:t>200 cm</a:t>
            </a:r>
            <a:endParaRPr lang="id-ID" dirty="0"/>
          </a:p>
        </p:txBody>
      </p:sp>
      <p:sp>
        <p:nvSpPr>
          <p:cNvPr id="55" name="Rectangle 54"/>
          <p:cNvSpPr/>
          <p:nvPr/>
        </p:nvSpPr>
        <p:spPr>
          <a:xfrm>
            <a:off x="7893057" y="4303632"/>
            <a:ext cx="870751" cy="369332"/>
          </a:xfrm>
          <a:prstGeom prst="rect">
            <a:avLst/>
          </a:prstGeom>
        </p:spPr>
        <p:txBody>
          <a:bodyPr wrap="none">
            <a:spAutoFit/>
          </a:bodyPr>
          <a:lstStyle/>
          <a:p>
            <a:r>
              <a:rPr lang="id-ID" smtClean="0">
                <a:solidFill>
                  <a:srgbClr val="000000"/>
                </a:solidFill>
                <a:latin typeface="Times New Roman" panose="02020603050405020304" pitchFamily="18" charset="0"/>
                <a:ea typeface="Times New Roman" panose="02020603050405020304" pitchFamily="18" charset="0"/>
              </a:rPr>
              <a:t>300 cm</a:t>
            </a:r>
            <a:endParaRPr lang="id-ID" dirty="0"/>
          </a:p>
        </p:txBody>
      </p:sp>
      <p:sp>
        <p:nvSpPr>
          <p:cNvPr id="56" name="Rectangle 55"/>
          <p:cNvSpPr/>
          <p:nvPr/>
        </p:nvSpPr>
        <p:spPr>
          <a:xfrm>
            <a:off x="7908938" y="5671542"/>
            <a:ext cx="870751" cy="369332"/>
          </a:xfrm>
          <a:prstGeom prst="rect">
            <a:avLst/>
          </a:prstGeom>
        </p:spPr>
        <p:txBody>
          <a:bodyPr wrap="none">
            <a:spAutoFit/>
          </a:bodyPr>
          <a:lstStyle/>
          <a:p>
            <a:r>
              <a:rPr lang="id-ID" dirty="0">
                <a:solidFill>
                  <a:srgbClr val="000000"/>
                </a:solidFill>
                <a:latin typeface="Times New Roman" panose="02020603050405020304" pitchFamily="18" charset="0"/>
                <a:ea typeface="Times New Roman" panose="02020603050405020304" pitchFamily="18" charset="0"/>
              </a:rPr>
              <a:t>400 cm</a:t>
            </a:r>
            <a:endParaRPr lang="id-ID" dirty="0"/>
          </a:p>
        </p:txBody>
      </p:sp>
      <p:sp>
        <p:nvSpPr>
          <p:cNvPr id="57" name="Rectangle 56"/>
          <p:cNvSpPr/>
          <p:nvPr/>
        </p:nvSpPr>
        <p:spPr>
          <a:xfrm>
            <a:off x="10166788" y="2896256"/>
            <a:ext cx="870751" cy="369332"/>
          </a:xfrm>
          <a:prstGeom prst="rect">
            <a:avLst/>
          </a:prstGeom>
        </p:spPr>
        <p:txBody>
          <a:bodyPr wrap="none">
            <a:spAutoFit/>
          </a:bodyPr>
          <a:lstStyle/>
          <a:p>
            <a:r>
              <a:rPr lang="id-ID" smtClean="0">
                <a:solidFill>
                  <a:srgbClr val="000000"/>
                </a:solidFill>
                <a:latin typeface="Times New Roman" panose="02020603050405020304" pitchFamily="18" charset="0"/>
                <a:ea typeface="Times New Roman" panose="02020603050405020304" pitchFamily="18" charset="0"/>
              </a:rPr>
              <a:t>500 cm</a:t>
            </a:r>
            <a:endParaRPr lang="id-ID" dirty="0"/>
          </a:p>
        </p:txBody>
      </p:sp>
      <p:sp>
        <p:nvSpPr>
          <p:cNvPr id="58" name="Rectangle 57"/>
          <p:cNvSpPr/>
          <p:nvPr/>
        </p:nvSpPr>
        <p:spPr>
          <a:xfrm>
            <a:off x="10189013" y="4333086"/>
            <a:ext cx="870751" cy="369332"/>
          </a:xfrm>
          <a:prstGeom prst="rect">
            <a:avLst/>
          </a:prstGeom>
        </p:spPr>
        <p:txBody>
          <a:bodyPr wrap="none">
            <a:spAutoFit/>
          </a:bodyPr>
          <a:lstStyle/>
          <a:p>
            <a:r>
              <a:rPr lang="id-ID" dirty="0">
                <a:solidFill>
                  <a:srgbClr val="000000"/>
                </a:solidFill>
                <a:latin typeface="Times New Roman" panose="02020603050405020304" pitchFamily="18" charset="0"/>
                <a:ea typeface="Times New Roman" panose="02020603050405020304" pitchFamily="18" charset="0"/>
              </a:rPr>
              <a:t>650 cm</a:t>
            </a:r>
            <a:endParaRPr lang="id-ID" dirty="0"/>
          </a:p>
        </p:txBody>
      </p:sp>
      <p:sp>
        <p:nvSpPr>
          <p:cNvPr id="59" name="Rectangle 58"/>
          <p:cNvSpPr/>
          <p:nvPr/>
        </p:nvSpPr>
        <p:spPr>
          <a:xfrm>
            <a:off x="10292843" y="5688322"/>
            <a:ext cx="870751" cy="369332"/>
          </a:xfrm>
          <a:prstGeom prst="rect">
            <a:avLst/>
          </a:prstGeom>
        </p:spPr>
        <p:txBody>
          <a:bodyPr wrap="none">
            <a:spAutoFit/>
          </a:bodyPr>
          <a:lstStyle/>
          <a:p>
            <a:r>
              <a:rPr lang="id-ID" dirty="0">
                <a:solidFill>
                  <a:srgbClr val="000000"/>
                </a:solidFill>
                <a:latin typeface="Times New Roman" panose="02020603050405020304" pitchFamily="18" charset="0"/>
                <a:ea typeface="Times New Roman" panose="02020603050405020304" pitchFamily="18" charset="0"/>
              </a:rPr>
              <a:t>700 cm</a:t>
            </a:r>
            <a:endParaRPr lang="id-ID" dirty="0"/>
          </a:p>
        </p:txBody>
      </p:sp>
    </p:spTree>
    <p:extLst>
      <p:ext uri="{BB962C8B-B14F-4D97-AF65-F5344CB8AC3E}">
        <p14:creationId xmlns:p14="http://schemas.microsoft.com/office/powerpoint/2010/main" val="521907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1 PENDAHULUAN</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en-US" sz="2000" b="1" dirty="0" err="1">
                <a:latin typeface="BankGothic Lt BT" panose="020B0607020203060204" pitchFamily="34" charset="0"/>
              </a:rPr>
              <a:t>Latar</a:t>
            </a:r>
            <a:r>
              <a:rPr lang="en-US" sz="2000" b="1" dirty="0">
                <a:latin typeface="BankGothic Lt BT" panose="020B0607020203060204" pitchFamily="34" charset="0"/>
              </a:rPr>
              <a:t> </a:t>
            </a:r>
            <a:r>
              <a:rPr lang="en-US" sz="2000" b="1" dirty="0" err="1">
                <a:latin typeface="BankGothic Lt BT" panose="020B0607020203060204" pitchFamily="34" charset="0"/>
              </a:rPr>
              <a:t>belakang</a:t>
            </a:r>
            <a:endParaRPr lang="en-ID" sz="2000" b="1" dirty="0">
              <a:latin typeface="BankGothic Lt BT" panose="020B0607020203060204" pitchFamily="34" charset="0"/>
            </a:endParaRPr>
          </a:p>
        </p:txBody>
      </p:sp>
      <p:sp>
        <p:nvSpPr>
          <p:cNvPr id="18" name="TextBox 17">
            <a:extLst>
              <a:ext uri="{FF2B5EF4-FFF2-40B4-BE49-F238E27FC236}">
                <a16:creationId xmlns:a16="http://schemas.microsoft.com/office/drawing/2014/main" id="{ACA28B8F-53A3-430F-A82F-9167E3E01607}"/>
              </a:ext>
            </a:extLst>
          </p:cNvPr>
          <p:cNvSpPr txBox="1"/>
          <p:nvPr/>
        </p:nvSpPr>
        <p:spPr>
          <a:xfrm>
            <a:off x="71120" y="1656080"/>
            <a:ext cx="6024880" cy="3703578"/>
          </a:xfrm>
          <a:prstGeom prst="rect">
            <a:avLst/>
          </a:prstGeom>
          <a:noFill/>
        </p:spPr>
        <p:txBody>
          <a:bodyPr wrap="square" rtlCol="0">
            <a:spAutoFit/>
          </a:bodyPr>
          <a:lstStyle/>
          <a:p>
            <a:pPr marL="285750" indent="-285750" algn="just">
              <a:buFont typeface="Arial" panose="020B0604020202020204" pitchFamily="34" charset="0"/>
              <a:buChar char="•"/>
            </a:pPr>
            <a:r>
              <a:rPr lang="id-ID" sz="1600" dirty="0">
                <a:latin typeface="Times New Roman" panose="02020603050405020304" pitchFamily="18" charset="0"/>
                <a:ea typeface="Tahoma" panose="020B0604030504040204" pitchFamily="34" charset="0"/>
                <a:cs typeface="Times New Roman" panose="02020603050405020304" pitchFamily="18" charset="0"/>
              </a:rPr>
              <a:t>Troli supermarket merupakan peranti yang digunakan untuk mengangkut barang belanjaan saat berbelanja di supermarket atau toko serba ada</a:t>
            </a:r>
            <a:r>
              <a:rPr lang="id-ID" sz="1600" baseline="30000" dirty="0">
                <a:latin typeface="Times New Roman" panose="02020603050405020304" pitchFamily="18" charset="0"/>
                <a:ea typeface="Tahoma" panose="020B0604030504040204" pitchFamily="34" charset="0"/>
                <a:cs typeface="Times New Roman" panose="02020603050405020304" pitchFamily="18" charset="0"/>
              </a:rPr>
              <a:t>[1]</a:t>
            </a:r>
            <a:r>
              <a:rPr lang="en-ID" sz="1600" dirty="0" smtClean="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id-ID" sz="1600" dirty="0" smtClean="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D" sz="16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just">
              <a:buFont typeface="Arial" panose="020B0604020202020204" pitchFamily="34" charset="0"/>
              <a:buChar char="•"/>
            </a:pPr>
            <a:r>
              <a:rPr lang="id-ID" sz="1600" dirty="0">
                <a:latin typeface="Times New Roman" panose="02020603050405020304" pitchFamily="18" charset="0"/>
                <a:ea typeface="Tahoma" panose="020B0604030504040204" pitchFamily="34" charset="0"/>
                <a:cs typeface="Times New Roman" panose="02020603050405020304" pitchFamily="18" charset="0"/>
              </a:rPr>
              <a:t>Pada umumnya, troli belanja digunakan dengan cara didorong atau ditarik oleh </a:t>
            </a:r>
            <a:r>
              <a:rPr lang="id-ID" sz="1600" dirty="0" smtClean="0">
                <a:latin typeface="Times New Roman" panose="02020603050405020304" pitchFamily="18" charset="0"/>
                <a:ea typeface="Tahoma" panose="020B0604030504040204" pitchFamily="34" charset="0"/>
                <a:cs typeface="Times New Roman" panose="02020603050405020304" pitchFamily="18" charset="0"/>
              </a:rPr>
              <a:t>pengguna.</a:t>
            </a:r>
          </a:p>
          <a:p>
            <a:pPr algn="just"/>
            <a:endParaRPr lang="id-ID" sz="1600" dirty="0" smtClean="0">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just">
              <a:buFont typeface="Arial" panose="020B0604020202020204" pitchFamily="34" charset="0"/>
              <a:buChar char="•"/>
            </a:pPr>
            <a:r>
              <a:rPr lang="id-ID" sz="1600" dirty="0">
                <a:latin typeface="Times New Roman" panose="02020603050405020304" pitchFamily="18" charset="0"/>
                <a:ea typeface="Tahoma" panose="020B0604030504040204" pitchFamily="34" charset="0"/>
                <a:cs typeface="Times New Roman" panose="02020603050405020304" pitchFamily="18" charset="0"/>
              </a:rPr>
              <a:t>Semakin banyak barang belanja yang diangkut, semakin besar energi yang dibutuhkan untuk mendorong atau menarik troli </a:t>
            </a:r>
            <a:r>
              <a:rPr lang="id-ID" sz="1600" dirty="0" smtClean="0">
                <a:latin typeface="Times New Roman" panose="02020603050405020304" pitchFamily="18" charset="0"/>
                <a:ea typeface="Tahoma" panose="020B0604030504040204" pitchFamily="34" charset="0"/>
                <a:cs typeface="Times New Roman" panose="02020603050405020304" pitchFamily="18" charset="0"/>
              </a:rPr>
              <a:t>tersebut</a:t>
            </a:r>
            <a:r>
              <a:rPr lang="id-ID" sz="1600" baseline="30000" dirty="0" smtClean="0">
                <a:latin typeface="Times New Roman" panose="02020603050405020304" pitchFamily="18" charset="0"/>
                <a:ea typeface="Tahoma" panose="020B0604030504040204" pitchFamily="34" charset="0"/>
                <a:cs typeface="Times New Roman" panose="02020603050405020304" pitchFamily="18" charset="0"/>
              </a:rPr>
              <a:t>[3]</a:t>
            </a:r>
          </a:p>
          <a:p>
            <a:pPr algn="just"/>
            <a:endParaRPr lang="id-ID" sz="1600" baseline="30000" dirty="0" smtClean="0">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just">
              <a:buFont typeface="Arial" panose="020B0604020202020204" pitchFamily="34" charset="0"/>
              <a:buChar char="•"/>
            </a:pPr>
            <a:r>
              <a:rPr lang="id-ID" sz="1600" dirty="0">
                <a:latin typeface="Times New Roman" panose="02020603050405020304" pitchFamily="18" charset="0"/>
                <a:ea typeface="Tahoma" panose="020B0604030504040204" pitchFamily="34" charset="0"/>
                <a:cs typeface="Times New Roman" panose="02020603050405020304" pitchFamily="18" charset="0"/>
              </a:rPr>
              <a:t>Hal ini dapat menyebabkan kelelahan pada pengguna, terutama jika jarak yang ditempuh cukup jauh atau troli digunakan untuk mengangkut beban yang sangat berat, sehingga pembeli akan berpikir untuk mengurangi barang belanjanya</a:t>
            </a:r>
            <a:r>
              <a:rPr lang="id-ID" sz="1600" baseline="30000" dirty="0">
                <a:latin typeface="Times New Roman" panose="02020603050405020304" pitchFamily="18" charset="0"/>
                <a:ea typeface="Tahoma" panose="020B0604030504040204" pitchFamily="34" charset="0"/>
                <a:cs typeface="Times New Roman" panose="02020603050405020304" pitchFamily="18" charset="0"/>
              </a:rPr>
              <a:t>[4]</a:t>
            </a:r>
            <a:endParaRPr lang="en-ID" sz="16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5851D056-4E97-43A5-A2A2-BA9C58C92DC4}"/>
              </a:ext>
            </a:extLst>
          </p:cNvPr>
          <p:cNvSpPr txBox="1"/>
          <p:nvPr/>
        </p:nvSpPr>
        <p:spPr>
          <a:xfrm>
            <a:off x="6319520" y="1600200"/>
            <a:ext cx="5699760" cy="3139321"/>
          </a:xfrm>
          <a:prstGeom prst="rect">
            <a:avLst/>
          </a:prstGeom>
          <a:noFill/>
        </p:spPr>
        <p:txBody>
          <a:bodyPr wrap="square" rtlCol="0">
            <a:spAutoFit/>
          </a:bodyPr>
          <a:lstStyle/>
          <a:p>
            <a:pPr marL="285750" indent="-285750" algn="just">
              <a:buFont typeface="Arial" panose="020B0604020202020204" pitchFamily="34" charset="0"/>
              <a:buChar char="•"/>
            </a:pPr>
            <a:r>
              <a:rPr lang="id-ID" dirty="0">
                <a:latin typeface="Times New Roman" panose="02020603050405020304" pitchFamily="18" charset="0"/>
                <a:cs typeface="Times New Roman" panose="02020603050405020304" pitchFamily="18" charset="0"/>
              </a:rPr>
              <a:t>Pada penelitian sebelumnya telah dilakukan penelitian tentang troli otomatis oleh Fera Sopiana yang menggunakan pengenalan warna untuk pengikut manusia menggunakan </a:t>
            </a:r>
            <a:r>
              <a:rPr lang="id-ID" dirty="0" smtClean="0">
                <a:latin typeface="Times New Roman" panose="02020603050405020304" pitchFamily="18" charset="0"/>
                <a:cs typeface="Times New Roman" panose="02020603050405020304" pitchFamily="18" charset="0"/>
              </a:rPr>
              <a:t>kamera.</a:t>
            </a:r>
          </a:p>
          <a:p>
            <a:pPr algn="just"/>
            <a:endParaRPr lang="id-ID"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d-ID" dirty="0">
                <a:latin typeface="Times New Roman" panose="02020603050405020304" pitchFamily="18" charset="0"/>
                <a:cs typeface="Times New Roman" panose="02020603050405020304" pitchFamily="18" charset="0"/>
              </a:rPr>
              <a:t>T</a:t>
            </a:r>
            <a:r>
              <a:rPr lang="id-ID" dirty="0" smtClean="0">
                <a:latin typeface="Times New Roman" panose="02020603050405020304" pitchFamily="18" charset="0"/>
                <a:cs typeface="Times New Roman" panose="02020603050405020304" pitchFamily="18" charset="0"/>
              </a:rPr>
              <a:t>erdapat kekurangan </a:t>
            </a:r>
            <a:r>
              <a:rPr lang="id-ID" dirty="0">
                <a:latin typeface="Times New Roman" panose="02020603050405020304" pitchFamily="18" charset="0"/>
                <a:cs typeface="Times New Roman" panose="02020603050405020304" pitchFamily="18" charset="0"/>
              </a:rPr>
              <a:t>dalam penelitian tersebut yakni warna sekitar rentan terdeteksi oleh kamera sehingga troli dapat bergerak sendiri apabila disupermarket tersebut terdapat warna yang sama dengan yang digunakan oleh pengguna troli serta kendali troli yang tidak dapat bergerak </a:t>
            </a:r>
            <a:r>
              <a:rPr lang="id-ID" dirty="0" smtClean="0">
                <a:latin typeface="Times New Roman" panose="02020603050405020304" pitchFamily="18" charset="0"/>
                <a:cs typeface="Times New Roman" panose="02020603050405020304" pitchFamily="18" charset="0"/>
              </a:rPr>
              <a:t>lurus. </a:t>
            </a:r>
            <a:endParaRPr lang="en-ID"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76469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9" y="1127759"/>
            <a:ext cx="5720082" cy="639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9" y="1104221"/>
            <a:ext cx="5512257" cy="707886"/>
          </a:xfrm>
          <a:prstGeom prst="rect">
            <a:avLst/>
          </a:prstGeom>
          <a:noFill/>
        </p:spPr>
        <p:txBody>
          <a:bodyPr wrap="square" rtlCol="0">
            <a:spAutoFit/>
          </a:bodyPr>
          <a:lstStyle/>
          <a:p>
            <a:pPr algn="ctr"/>
            <a:r>
              <a:rPr lang="en-US" sz="2000" b="1" dirty="0" err="1">
                <a:latin typeface="BankGothic Lt BT" panose="020B0607020203060204" pitchFamily="34" charset="0"/>
              </a:rPr>
              <a:t>Pengujian</a:t>
            </a:r>
            <a:r>
              <a:rPr lang="en-US" sz="2000" b="1" dirty="0">
                <a:latin typeface="BankGothic Lt BT" panose="020B0607020203060204" pitchFamily="34" charset="0"/>
              </a:rPr>
              <a:t> </a:t>
            </a:r>
            <a:r>
              <a:rPr lang="id-ID" sz="2000" b="1" dirty="0" smtClean="0">
                <a:latin typeface="BankGothic Lt BT" panose="020B0607020203060204" pitchFamily="34" charset="0"/>
              </a:rPr>
              <a:t>Tracking Servo Terhadap Objek Hand Gesture</a:t>
            </a:r>
            <a:endParaRPr lang="en-ID" sz="2000" b="1" dirty="0">
              <a:latin typeface="BankGothic Lt BT" panose="020B0607020203060204" pitchFamily="34" charset="0"/>
            </a:endParaRPr>
          </a:p>
        </p:txBody>
      </p:sp>
      <p:sp>
        <p:nvSpPr>
          <p:cNvPr id="60" name="Rectangle 59"/>
          <p:cNvSpPr/>
          <p:nvPr/>
        </p:nvSpPr>
        <p:spPr>
          <a:xfrm>
            <a:off x="198119" y="2010454"/>
            <a:ext cx="6096000" cy="1077218"/>
          </a:xfrm>
          <a:prstGeom prst="rect">
            <a:avLst/>
          </a:prstGeom>
        </p:spPr>
        <p:txBody>
          <a:bodyPr>
            <a:spAutoFit/>
          </a:bodyPr>
          <a:lstStyle/>
          <a:p>
            <a:pPr algn="just"/>
            <a:r>
              <a:rPr lang="id-ID" sz="1600" dirty="0">
                <a:solidFill>
                  <a:srgbClr val="000000"/>
                </a:solidFill>
                <a:latin typeface="Times New Roman" panose="02020603050405020304" pitchFamily="18" charset="0"/>
                <a:ea typeface="Times New Roman" panose="02020603050405020304" pitchFamily="18" charset="0"/>
              </a:rPr>
              <a:t>Pengujian ini bertujuan mengukur rentang sudut saat objek berada dikiri dan di kanan untuk melihat apakah servo dapat menyesuaikan objek. Object tracking diuji dengan menggunakan busur derajat untuk mencocokkan posisi objek dengan sudut sebenarnya servo. </a:t>
            </a:r>
            <a:endParaRPr lang="id-ID" sz="1600" dirty="0"/>
          </a:p>
        </p:txBody>
      </p:sp>
      <mc:AlternateContent xmlns:mc="http://schemas.openxmlformats.org/markup-compatibility/2006" xmlns:a14="http://schemas.microsoft.com/office/drawing/2010/main">
        <mc:Choice Requires="a14">
          <p:sp>
            <p:nvSpPr>
              <p:cNvPr id="61" name="Rectangle 60"/>
              <p:cNvSpPr/>
              <p:nvPr/>
            </p:nvSpPr>
            <p:spPr>
              <a:xfrm>
                <a:off x="198120" y="3505729"/>
                <a:ext cx="5385256"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d-ID">
                          <a:latin typeface="Cambria Math" panose="02040503050406030204" pitchFamily="18" charset="0"/>
                        </a:rPr>
                        <m:t>%</m:t>
                      </m:r>
                      <m:r>
                        <a:rPr lang="id-ID" i="1">
                          <a:latin typeface="Cambria Math" panose="02040503050406030204" pitchFamily="18" charset="0"/>
                        </a:rPr>
                        <m:t>𝑒𝑟𝑟𝑜𝑟</m:t>
                      </m:r>
                      <m:r>
                        <a:rPr lang="id-ID" i="0">
                          <a:latin typeface="Cambria Math" panose="02040503050406030204" pitchFamily="18" charset="0"/>
                        </a:rPr>
                        <m:t>=</m:t>
                      </m:r>
                      <m:f>
                        <m:fPr>
                          <m:ctrlPr>
                            <a:rPr lang="id-ID" i="1">
                              <a:latin typeface="Cambria Math" panose="02040503050406030204" pitchFamily="18" charset="0"/>
                            </a:rPr>
                          </m:ctrlPr>
                        </m:fPr>
                        <m:num>
                          <m:r>
                            <a:rPr lang="id-ID" i="1">
                              <a:latin typeface="Cambria Math" panose="02040503050406030204" pitchFamily="18" charset="0"/>
                            </a:rPr>
                            <m:t>𝑛𝑖𝑙𝑎𝑖</m:t>
                          </m:r>
                          <m:r>
                            <a:rPr lang="id-ID" i="0">
                              <a:latin typeface="Cambria Math" panose="02040503050406030204" pitchFamily="18" charset="0"/>
                            </a:rPr>
                            <m:t> </m:t>
                          </m:r>
                          <m:r>
                            <a:rPr lang="id-ID" i="1">
                              <a:latin typeface="Cambria Math" panose="02040503050406030204" pitchFamily="18" charset="0"/>
                            </a:rPr>
                            <m:t>𝑠𝑒𝑏𝑒𝑛𝑎𝑟𝑛𝑦𝑎</m:t>
                          </m:r>
                          <m:r>
                            <a:rPr lang="id-ID" i="0">
                              <a:latin typeface="Cambria Math" panose="02040503050406030204" pitchFamily="18" charset="0"/>
                            </a:rPr>
                            <m:t>−</m:t>
                          </m:r>
                          <m:r>
                            <a:rPr lang="id-ID" i="1">
                              <a:latin typeface="Cambria Math" panose="02040503050406030204" pitchFamily="18" charset="0"/>
                            </a:rPr>
                            <m:t>𝑛𝑖𝑙𝑎𝑖</m:t>
                          </m:r>
                          <m:r>
                            <a:rPr lang="id-ID" i="0">
                              <a:latin typeface="Cambria Math" panose="02040503050406030204" pitchFamily="18" charset="0"/>
                            </a:rPr>
                            <m:t> </m:t>
                          </m:r>
                          <m:r>
                            <a:rPr lang="id-ID" i="1">
                              <a:latin typeface="Cambria Math" panose="02040503050406030204" pitchFamily="18" charset="0"/>
                            </a:rPr>
                            <m:t>𝑎𝑐𝑢𝑎𝑛</m:t>
                          </m:r>
                        </m:num>
                        <m:den>
                          <m:r>
                            <a:rPr lang="id-ID" i="1">
                              <a:latin typeface="Cambria Math" panose="02040503050406030204" pitchFamily="18" charset="0"/>
                            </a:rPr>
                            <m:t>𝑛𝑖𝑙𝑎𝑖</m:t>
                          </m:r>
                          <m:r>
                            <a:rPr lang="id-ID" i="0">
                              <a:latin typeface="Cambria Math" panose="02040503050406030204" pitchFamily="18" charset="0"/>
                            </a:rPr>
                            <m:t> </m:t>
                          </m:r>
                          <m:r>
                            <a:rPr lang="id-ID" i="1">
                              <a:latin typeface="Cambria Math" panose="02040503050406030204" pitchFamily="18" charset="0"/>
                            </a:rPr>
                            <m:t>𝑎𝑐𝑢𝑎𝑛</m:t>
                          </m:r>
                        </m:den>
                      </m:f>
                      <m:r>
                        <a:rPr lang="id-ID" i="0">
                          <a:latin typeface="Cambria Math" panose="02040503050406030204" pitchFamily="18" charset="0"/>
                        </a:rPr>
                        <m:t>×100%</m:t>
                      </m:r>
                    </m:oMath>
                  </m:oMathPara>
                </a14:m>
                <a:endParaRPr lang="id-ID" dirty="0"/>
              </a:p>
            </p:txBody>
          </p:sp>
        </mc:Choice>
        <mc:Fallback xmlns="">
          <p:sp>
            <p:nvSpPr>
              <p:cNvPr id="61" name="Rectangle 60"/>
              <p:cNvSpPr>
                <a:spLocks noRot="1" noChangeAspect="1" noMove="1" noResize="1" noEditPoints="1" noAdjustHandles="1" noChangeArrowheads="1" noChangeShapeType="1" noTextEdit="1"/>
              </p:cNvSpPr>
              <p:nvPr/>
            </p:nvSpPr>
            <p:spPr>
              <a:xfrm>
                <a:off x="198120" y="3505729"/>
                <a:ext cx="5385256" cy="618311"/>
              </a:xfrm>
              <a:prstGeom prst="rect">
                <a:avLst/>
              </a:prstGeom>
              <a:blipFill>
                <a:blip r:embed="rId5"/>
                <a:stretch>
                  <a:fillRect/>
                </a:stretch>
              </a:blipFill>
            </p:spPr>
            <p:txBody>
              <a:bodyPr/>
              <a:lstStyle/>
              <a:p>
                <a:r>
                  <a:rPr lang="id-ID">
                    <a:noFill/>
                  </a:rPr>
                  <a:t> </a:t>
                </a:r>
              </a:p>
            </p:txBody>
          </p:sp>
        </mc:Fallback>
      </mc:AlternateContent>
      <p:sp>
        <p:nvSpPr>
          <p:cNvPr id="62" name="Rectangle 61"/>
          <p:cNvSpPr/>
          <p:nvPr/>
        </p:nvSpPr>
        <p:spPr>
          <a:xfrm>
            <a:off x="71118" y="4502917"/>
            <a:ext cx="6096000" cy="1345048"/>
          </a:xfrm>
          <a:prstGeom prst="rect">
            <a:avLst/>
          </a:prstGeom>
        </p:spPr>
        <p:txBody>
          <a:bodyPr>
            <a:spAutoFit/>
          </a:bodyPr>
          <a:lstStyle/>
          <a:p>
            <a:pPr marL="24130" indent="335915" algn="just">
              <a:lnSpc>
                <a:spcPct val="103000"/>
              </a:lnSpc>
              <a:spcAft>
                <a:spcPts val="25"/>
              </a:spcAft>
            </a:pPr>
            <a:r>
              <a:rPr lang="id-ID" sz="1600" dirty="0">
                <a:solidFill>
                  <a:srgbClr val="000000"/>
                </a:solidFill>
                <a:latin typeface="Times New Roman" panose="02020603050405020304" pitchFamily="18" charset="0"/>
                <a:ea typeface="Times New Roman" panose="02020603050405020304" pitchFamily="18" charset="0"/>
              </a:rPr>
              <a:t>Pengujian kesalahan ini bertujuan untuk mengukur kemampuan sensor menerima rangsangan serta respon servo saat terdapat objek. Parameter yang digunakan adalah posisi sudut objek sebagai nilai acuan dan sudut sebenarnya sebagai nilai sebenarnya dengan melihat sudut pada LCD.</a:t>
            </a:r>
          </a:p>
        </p:txBody>
      </p:sp>
      <p:sp>
        <p:nvSpPr>
          <p:cNvPr id="65" name="Rectangle 64"/>
          <p:cNvSpPr/>
          <p:nvPr/>
        </p:nvSpPr>
        <p:spPr>
          <a:xfrm>
            <a:off x="6382006" y="3238751"/>
            <a:ext cx="5724397" cy="1345048"/>
          </a:xfrm>
          <a:prstGeom prst="rect">
            <a:avLst/>
          </a:prstGeom>
        </p:spPr>
        <p:txBody>
          <a:bodyPr wrap="square">
            <a:spAutoFit/>
          </a:bodyPr>
          <a:lstStyle/>
          <a:p>
            <a:pPr marL="8255" indent="360680" algn="just">
              <a:lnSpc>
                <a:spcPct val="103000"/>
              </a:lnSpc>
              <a:spcAft>
                <a:spcPts val="25"/>
              </a:spcAft>
            </a:pPr>
            <a:r>
              <a:rPr lang="id-ID" sz="1600" dirty="0">
                <a:solidFill>
                  <a:srgbClr val="000000"/>
                </a:solidFill>
                <a:latin typeface="Times New Roman" panose="02020603050405020304" pitchFamily="18" charset="0"/>
                <a:ea typeface="Times New Roman" panose="02020603050405020304" pitchFamily="18" charset="0"/>
              </a:rPr>
              <a:t>Hal ini disebabkan oleh fakta bahwa servo menggunakan perintah untuk terus-menerus menambah dan mengurangi sudut saat mengamati objek. Dengan demikian, servo berupaya untuk mengoreksi dan menyesuaikan posisinya agar sesuai dengan objek yang dideteksi.</a:t>
            </a:r>
          </a:p>
        </p:txBody>
      </p:sp>
      <p:pic>
        <p:nvPicPr>
          <p:cNvPr id="66" name="Picture 65"/>
          <p:cNvPicPr/>
          <p:nvPr/>
        </p:nvPicPr>
        <p:blipFill>
          <a:blip r:embed="rId6" cstate="print">
            <a:extLst>
              <a:ext uri="{28A0092B-C50C-407E-A947-70E740481C1C}">
                <a14:useLocalDpi xmlns:a14="http://schemas.microsoft.com/office/drawing/2010/main" val="0"/>
              </a:ext>
            </a:extLst>
          </a:blip>
          <a:stretch>
            <a:fillRect/>
          </a:stretch>
        </p:blipFill>
        <p:spPr>
          <a:xfrm>
            <a:off x="9163273" y="4717302"/>
            <a:ext cx="2159635" cy="1212850"/>
          </a:xfrm>
          <a:prstGeom prst="rect">
            <a:avLst/>
          </a:prstGeom>
        </p:spPr>
      </p:pic>
      <p:pic>
        <p:nvPicPr>
          <p:cNvPr id="69" name="Picture 68"/>
          <p:cNvPicPr>
            <a:picLocks noChangeAspect="1"/>
          </p:cNvPicPr>
          <p:nvPr/>
        </p:nvPicPr>
        <p:blipFill>
          <a:blip r:embed="rId7"/>
          <a:stretch>
            <a:fillRect/>
          </a:stretch>
        </p:blipFill>
        <p:spPr>
          <a:xfrm>
            <a:off x="7454927" y="974745"/>
            <a:ext cx="3741393" cy="2378131"/>
          </a:xfrm>
          <a:prstGeom prst="rect">
            <a:avLst/>
          </a:prstGeom>
        </p:spPr>
      </p:pic>
    </p:spTree>
    <p:extLst>
      <p:ext uri="{BB962C8B-B14F-4D97-AF65-F5344CB8AC3E}">
        <p14:creationId xmlns:p14="http://schemas.microsoft.com/office/powerpoint/2010/main" val="1043067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9" y="1127760"/>
            <a:ext cx="5720082" cy="3994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9" y="1104221"/>
            <a:ext cx="5512257" cy="400110"/>
          </a:xfrm>
          <a:prstGeom prst="rect">
            <a:avLst/>
          </a:prstGeom>
          <a:noFill/>
        </p:spPr>
        <p:txBody>
          <a:bodyPr wrap="square" rtlCol="0">
            <a:spAutoFit/>
          </a:bodyPr>
          <a:lstStyle/>
          <a:p>
            <a:pPr algn="ctr"/>
            <a:r>
              <a:rPr lang="en-US" sz="2000" b="1" dirty="0" err="1">
                <a:latin typeface="BankGothic Lt BT" panose="020B0607020203060204" pitchFamily="34" charset="0"/>
              </a:rPr>
              <a:t>Pengujian</a:t>
            </a:r>
            <a:r>
              <a:rPr lang="en-US" sz="2000" b="1" dirty="0">
                <a:latin typeface="BankGothic Lt BT" panose="020B0607020203060204" pitchFamily="34" charset="0"/>
              </a:rPr>
              <a:t> </a:t>
            </a:r>
            <a:r>
              <a:rPr lang="id-ID" sz="2000" b="1" dirty="0" smtClean="0">
                <a:latin typeface="BankGothic Lt BT" panose="020B0607020203060204" pitchFamily="34" charset="0"/>
              </a:rPr>
              <a:t>Gerak Lurus Troli</a:t>
            </a:r>
            <a:endParaRPr lang="en-ID" sz="2000" b="1" dirty="0">
              <a:latin typeface="BankGothic Lt BT" panose="020B0607020203060204" pitchFamily="34" charset="0"/>
            </a:endParaRPr>
          </a:p>
        </p:txBody>
      </p:sp>
      <p:sp>
        <p:nvSpPr>
          <p:cNvPr id="18" name="Rectangle 17"/>
          <p:cNvSpPr/>
          <p:nvPr/>
        </p:nvSpPr>
        <p:spPr>
          <a:xfrm>
            <a:off x="198120" y="1611011"/>
            <a:ext cx="6096000" cy="1169551"/>
          </a:xfrm>
          <a:prstGeom prst="rect">
            <a:avLst/>
          </a:prstGeom>
        </p:spPr>
        <p:txBody>
          <a:bodyPr>
            <a:spAutoFit/>
          </a:bodyPr>
          <a:lstStyle/>
          <a:p>
            <a:pPr algn="just"/>
            <a:r>
              <a:rPr lang="id-ID" sz="1400" dirty="0">
                <a:solidFill>
                  <a:srgbClr val="000000"/>
                </a:solidFill>
                <a:latin typeface="Times New Roman" panose="02020603050405020304" pitchFamily="18" charset="0"/>
                <a:ea typeface="Times New Roman" panose="02020603050405020304" pitchFamily="18" charset="0"/>
              </a:rPr>
              <a:t>Pengujian Gerak lurus troli atau disebut pengujian error PD dilakukan untuk mengetahui apakah troli dapat bergerak lurus atau tidak. Pengujian dilakukan menggunakan nilai acuan busur derajat dan sebuah meteran, troli diuji untuk dapat bergerak sesuai lintasan yang sudah ada berjarak 150cm. Troli selanjutnya diukur persentase kesalahan dan sudut kesalahan troli bergerak tidak sesuai lintasan. </a:t>
            </a:r>
            <a:endParaRPr lang="id-ID" sz="1400" dirty="0"/>
          </a:p>
        </p:txBody>
      </p:sp>
      <p:sp>
        <p:nvSpPr>
          <p:cNvPr id="21" name="Rectangle 20"/>
          <p:cNvSpPr/>
          <p:nvPr/>
        </p:nvSpPr>
        <p:spPr>
          <a:xfrm>
            <a:off x="198120" y="2774363"/>
            <a:ext cx="6096000" cy="1459951"/>
          </a:xfrm>
          <a:prstGeom prst="rect">
            <a:avLst/>
          </a:prstGeom>
        </p:spPr>
        <p:txBody>
          <a:bodyPr>
            <a:spAutoFit/>
          </a:bodyPr>
          <a:lstStyle/>
          <a:p>
            <a:pPr marL="24130" indent="-6350" algn="just">
              <a:lnSpc>
                <a:spcPct val="107000"/>
              </a:lnSpc>
              <a:spcAft>
                <a:spcPts val="0"/>
              </a:spcAft>
            </a:pPr>
            <a:r>
              <a:rPr lang="id-ID" sz="1400" dirty="0">
                <a:solidFill>
                  <a:srgbClr val="000000"/>
                </a:solidFill>
                <a:latin typeface="Times New Roman" panose="02020603050405020304" pitchFamily="18" charset="0"/>
                <a:ea typeface="Times New Roman" panose="02020603050405020304" pitchFamily="18" charset="0"/>
              </a:rPr>
              <a:t>Setelah dilakukan pengujian didapatkan data rata-rata sudut </a:t>
            </a:r>
            <a:r>
              <a:rPr lang="id-ID" sz="1400" dirty="0" smtClean="0">
                <a:solidFill>
                  <a:srgbClr val="000000"/>
                </a:solidFill>
                <a:latin typeface="Times New Roman" panose="02020603050405020304" pitchFamily="18" charset="0"/>
                <a:ea typeface="Times New Roman" panose="02020603050405020304" pitchFamily="18" charset="0"/>
              </a:rPr>
              <a:t>troli sebenarnya </a:t>
            </a:r>
            <a:r>
              <a:rPr lang="id-ID" sz="1400" dirty="0">
                <a:solidFill>
                  <a:srgbClr val="000000"/>
                </a:solidFill>
                <a:latin typeface="Times New Roman" panose="02020603050405020304" pitchFamily="18" charset="0"/>
                <a:ea typeface="Times New Roman" panose="02020603050405020304" pitchFamily="18" charset="0"/>
              </a:rPr>
              <a:t>adalah 89,6°, penyebabnya adalah ketidakmampuan roda depan dalam bermanuver. Roda depan terkadang tidak berputar yang menyebabkan perubahan sedikit sudut troli saat tiba ditujuan, namun troli tetap berada didalam lintasan. Sehingga penggunan PD dalam troli sangat berpengaruh dalam pergerakan, troli hanya memiliki eror sudut sebenarnya sebesar -4,4%.</a:t>
            </a:r>
          </a:p>
        </p:txBody>
      </p:sp>
      <p:pic>
        <p:nvPicPr>
          <p:cNvPr id="28" name="Picture 27"/>
          <p:cNvPicPr/>
          <p:nvPr/>
        </p:nvPicPr>
        <p:blipFill rotWithShape="1">
          <a:blip r:embed="rId5" cstate="print">
            <a:extLst>
              <a:ext uri="{28A0092B-C50C-407E-A947-70E740481C1C}">
                <a14:useLocalDpi xmlns:a14="http://schemas.microsoft.com/office/drawing/2010/main" val="0"/>
              </a:ext>
            </a:extLst>
          </a:blip>
          <a:srcRect r="46003"/>
          <a:stretch/>
        </p:blipFill>
        <p:spPr bwMode="auto">
          <a:xfrm>
            <a:off x="7789167" y="3692925"/>
            <a:ext cx="3210560" cy="2405615"/>
          </a:xfrm>
          <a:prstGeom prst="rect">
            <a:avLst/>
          </a:prstGeom>
          <a:ln>
            <a:noFill/>
          </a:ln>
          <a:extLst>
            <a:ext uri="{53640926-AAD7-44D8-BBD7-CCE9431645EC}">
              <a14:shadowObscured xmlns:a14="http://schemas.microsoft.com/office/drawing/2010/main"/>
            </a:ext>
          </a:extLst>
        </p:spPr>
      </p:pic>
      <p:sp>
        <p:nvSpPr>
          <p:cNvPr id="22" name="Rectangle 21"/>
          <p:cNvSpPr/>
          <p:nvPr/>
        </p:nvSpPr>
        <p:spPr>
          <a:xfrm>
            <a:off x="11049000" y="4291619"/>
            <a:ext cx="1143000" cy="962058"/>
          </a:xfrm>
          <a:prstGeom prst="rect">
            <a:avLst/>
          </a:prstGeom>
        </p:spPr>
        <p:txBody>
          <a:bodyPr wrap="square">
            <a:spAutoFit/>
          </a:bodyPr>
          <a:lstStyle/>
          <a:p>
            <a:pPr marL="24130" indent="-6350" algn="ctr">
              <a:lnSpc>
                <a:spcPct val="107000"/>
              </a:lnSpc>
              <a:spcAft>
                <a:spcPts val="0"/>
              </a:spcAft>
            </a:pPr>
            <a:r>
              <a:rPr lang="id-ID" dirty="0" smtClean="0">
                <a:solidFill>
                  <a:srgbClr val="000000"/>
                </a:solidFill>
                <a:latin typeface="Times New Roman" panose="02020603050405020304" pitchFamily="18" charset="0"/>
                <a:ea typeface="Times New Roman" panose="02020603050405020304" pitchFamily="18" charset="0"/>
              </a:rPr>
              <a:t>PD</a:t>
            </a:r>
            <a:endParaRPr lang="id-ID" sz="2400" dirty="0">
              <a:solidFill>
                <a:srgbClr val="000000"/>
              </a:solidFill>
              <a:latin typeface="Times New Roman" panose="02020603050405020304" pitchFamily="18" charset="0"/>
              <a:ea typeface="Times New Roman" panose="02020603050405020304" pitchFamily="18" charset="0"/>
            </a:endParaRPr>
          </a:p>
          <a:p>
            <a:pPr marL="24130" indent="-6350" algn="ctr">
              <a:lnSpc>
                <a:spcPct val="107000"/>
              </a:lnSpc>
              <a:spcAft>
                <a:spcPts val="0"/>
              </a:spcAft>
            </a:pPr>
            <a:r>
              <a:rPr lang="id-ID" dirty="0" smtClean="0">
                <a:solidFill>
                  <a:srgbClr val="000000"/>
                </a:solidFill>
                <a:latin typeface="Times New Roman" panose="02020603050405020304" pitchFamily="18" charset="0"/>
                <a:ea typeface="Times New Roman" panose="02020603050405020304" pitchFamily="18" charset="0"/>
              </a:rPr>
              <a:t>Kp </a:t>
            </a:r>
            <a:r>
              <a:rPr lang="id-ID" dirty="0">
                <a:solidFill>
                  <a:srgbClr val="000000"/>
                </a:solidFill>
                <a:latin typeface="Times New Roman" panose="02020603050405020304" pitchFamily="18" charset="0"/>
                <a:ea typeface="Times New Roman" panose="02020603050405020304" pitchFamily="18" charset="0"/>
              </a:rPr>
              <a:t>= 11.2</a:t>
            </a:r>
            <a:endParaRPr lang="id-ID" sz="2400" dirty="0">
              <a:solidFill>
                <a:srgbClr val="000000"/>
              </a:solidFill>
              <a:latin typeface="Times New Roman" panose="02020603050405020304" pitchFamily="18" charset="0"/>
              <a:ea typeface="Times New Roman" panose="02020603050405020304" pitchFamily="18" charset="0"/>
            </a:endParaRPr>
          </a:p>
          <a:p>
            <a:r>
              <a:rPr lang="id-ID" dirty="0">
                <a:solidFill>
                  <a:srgbClr val="000000"/>
                </a:solidFill>
                <a:latin typeface="Times New Roman" panose="02020603050405020304" pitchFamily="18" charset="0"/>
                <a:ea typeface="Times New Roman" panose="02020603050405020304" pitchFamily="18" charset="0"/>
              </a:rPr>
              <a:t>Kd = 12</a:t>
            </a:r>
            <a:endParaRPr lang="id-ID" dirty="0"/>
          </a:p>
        </p:txBody>
      </p:sp>
      <p:pic>
        <p:nvPicPr>
          <p:cNvPr id="27" name="Picture 26"/>
          <p:cNvPicPr>
            <a:picLocks noChangeAspect="1"/>
          </p:cNvPicPr>
          <p:nvPr/>
        </p:nvPicPr>
        <p:blipFill>
          <a:blip r:embed="rId6"/>
          <a:stretch>
            <a:fillRect/>
          </a:stretch>
        </p:blipFill>
        <p:spPr>
          <a:xfrm>
            <a:off x="333059" y="4597325"/>
            <a:ext cx="3741393" cy="1312704"/>
          </a:xfrm>
          <a:prstGeom prst="rect">
            <a:avLst/>
          </a:prstGeom>
        </p:spPr>
      </p:pic>
      <p:pic>
        <p:nvPicPr>
          <p:cNvPr id="29" name="Picture 28"/>
          <p:cNvPicPr>
            <a:picLocks noChangeAspect="1"/>
          </p:cNvPicPr>
          <p:nvPr/>
        </p:nvPicPr>
        <p:blipFill>
          <a:blip r:embed="rId7"/>
          <a:stretch>
            <a:fillRect/>
          </a:stretch>
        </p:blipFill>
        <p:spPr>
          <a:xfrm>
            <a:off x="7772818" y="980320"/>
            <a:ext cx="3138603" cy="2694122"/>
          </a:xfrm>
          <a:prstGeom prst="rect">
            <a:avLst/>
          </a:prstGeom>
        </p:spPr>
      </p:pic>
      <p:pic>
        <p:nvPicPr>
          <p:cNvPr id="19" name="Picture 18"/>
          <p:cNvPicPr>
            <a:picLocks noChangeAspect="1"/>
          </p:cNvPicPr>
          <p:nvPr/>
        </p:nvPicPr>
        <p:blipFill>
          <a:blip r:embed="rId8"/>
          <a:stretch>
            <a:fillRect/>
          </a:stretch>
        </p:blipFill>
        <p:spPr>
          <a:xfrm>
            <a:off x="4659118" y="4719676"/>
            <a:ext cx="1898669" cy="1068002"/>
          </a:xfrm>
          <a:prstGeom prst="rect">
            <a:avLst/>
          </a:prstGeom>
        </p:spPr>
      </p:pic>
    </p:spTree>
    <p:extLst>
      <p:ext uri="{BB962C8B-B14F-4D97-AF65-F5344CB8AC3E}">
        <p14:creationId xmlns:p14="http://schemas.microsoft.com/office/powerpoint/2010/main" val="15348006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9" y="1127759"/>
            <a:ext cx="5720082" cy="684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9" y="1104221"/>
            <a:ext cx="5512257" cy="707886"/>
          </a:xfrm>
          <a:prstGeom prst="rect">
            <a:avLst/>
          </a:prstGeom>
          <a:noFill/>
        </p:spPr>
        <p:txBody>
          <a:bodyPr wrap="square" rtlCol="0">
            <a:spAutoFit/>
          </a:bodyPr>
          <a:lstStyle/>
          <a:p>
            <a:pPr algn="ctr"/>
            <a:r>
              <a:rPr lang="en-US" sz="2000" b="1" dirty="0" smtClean="0">
                <a:latin typeface="BankGothic Lt BT" panose="020B0607020203060204" pitchFamily="34" charset="0"/>
              </a:rPr>
              <a:t>Pen</a:t>
            </a:r>
            <a:r>
              <a:rPr lang="id-ID" sz="2000" b="1" dirty="0" smtClean="0">
                <a:latin typeface="BankGothic Lt BT" panose="020B0607020203060204" pitchFamily="34" charset="0"/>
              </a:rPr>
              <a:t>gujian Kecepatan Troli Tanpa Beban</a:t>
            </a:r>
            <a:endParaRPr lang="en-ID" sz="2000" b="1" dirty="0">
              <a:latin typeface="BankGothic Lt BT" panose="020B0607020203060204" pitchFamily="34" charset="0"/>
            </a:endParaRPr>
          </a:p>
        </p:txBody>
      </p:sp>
      <p:sp>
        <p:nvSpPr>
          <p:cNvPr id="23" name="Rectangle 22"/>
          <p:cNvSpPr/>
          <p:nvPr/>
        </p:nvSpPr>
        <p:spPr>
          <a:xfrm>
            <a:off x="71119" y="1875303"/>
            <a:ext cx="6096000" cy="738664"/>
          </a:xfrm>
          <a:prstGeom prst="rect">
            <a:avLst/>
          </a:prstGeom>
        </p:spPr>
        <p:txBody>
          <a:bodyPr>
            <a:spAutoFit/>
          </a:bodyPr>
          <a:lstStyle/>
          <a:p>
            <a:pPr algn="just"/>
            <a:r>
              <a:rPr lang="id-ID" sz="1400" dirty="0">
                <a:solidFill>
                  <a:srgbClr val="000000"/>
                </a:solidFill>
                <a:latin typeface="Times New Roman" panose="02020603050405020304" pitchFamily="18" charset="0"/>
                <a:ea typeface="Times New Roman" panose="02020603050405020304" pitchFamily="18" charset="0"/>
              </a:rPr>
              <a:t>Pengujian dilakukan untuk mengukur kecepatan troli ketika tidak ada beban yang diletakkan di atasnya. Pada kondisi ini, troli hanya membawa beratnya sendiri dan komponen yang digunakan untuk membangunnya.</a:t>
            </a:r>
            <a:endParaRPr lang="id-ID" sz="1400" dirty="0"/>
          </a:p>
        </p:txBody>
      </p:sp>
      <mc:AlternateContent xmlns:mc="http://schemas.openxmlformats.org/markup-compatibility/2006" xmlns:a14="http://schemas.microsoft.com/office/drawing/2010/main">
        <mc:Choice Requires="a14">
          <p:sp>
            <p:nvSpPr>
              <p:cNvPr id="27" name="Rectangle 26"/>
              <p:cNvSpPr/>
              <p:nvPr/>
            </p:nvSpPr>
            <p:spPr>
              <a:xfrm>
                <a:off x="6172645" y="1353154"/>
                <a:ext cx="6096000" cy="1134862"/>
              </a:xfrm>
              <a:prstGeom prst="rect">
                <a:avLst/>
              </a:prstGeom>
            </p:spPr>
            <p:txBody>
              <a:bodyPr>
                <a:spAutoFit/>
              </a:bodyPr>
              <a:lstStyle/>
              <a:p>
                <a:pPr marL="24130" indent="-6350" algn="just">
                  <a:lnSpc>
                    <a:spcPct val="103000"/>
                  </a:lnSpc>
                  <a:spcAft>
                    <a:spcPts val="25"/>
                  </a:spcAft>
                </a:pPr>
                <a14:m>
                  <m:oMathPara xmlns:m="http://schemas.openxmlformats.org/officeDocument/2006/math">
                    <m:oMathParaPr>
                      <m:jc m:val="centerGroup"/>
                    </m:oMathParaPr>
                    <m:oMath xmlns:m="http://schemas.openxmlformats.org/officeDocument/2006/math">
                      <m:r>
                        <a:rPr lang="id-ID" i="1">
                          <a:solidFill>
                            <a:srgbClr val="000000"/>
                          </a:solidFill>
                          <a:latin typeface="Cambria Math" panose="02040503050406030204" pitchFamily="18" charset="0"/>
                          <a:ea typeface="Times New Roman" panose="02020603050405020304" pitchFamily="18" charset="0"/>
                        </a:rPr>
                        <m:t>𝑣</m:t>
                      </m:r>
                      <m:r>
                        <a:rPr lang="id-ID" i="1">
                          <a:solidFill>
                            <a:srgbClr val="000000"/>
                          </a:solidFill>
                          <a:latin typeface="Cambria Math" panose="02040503050406030204" pitchFamily="18" charset="0"/>
                          <a:ea typeface="Times New Roman" panose="02020603050405020304" pitchFamily="18" charset="0"/>
                        </a:rPr>
                        <m:t>=</m:t>
                      </m:r>
                      <m:f>
                        <m:fPr>
                          <m:ctrlPr>
                            <a:rPr lang="id-ID" i="1">
                              <a:solidFill>
                                <a:srgbClr val="000000"/>
                              </a:solidFill>
                              <a:latin typeface="Cambria Math" panose="02040503050406030204" pitchFamily="18" charset="0"/>
                              <a:ea typeface="Times New Roman" panose="02020603050405020304" pitchFamily="18" charset="0"/>
                            </a:rPr>
                          </m:ctrlPr>
                        </m:fPr>
                        <m:num>
                          <m:r>
                            <a:rPr lang="id-ID" i="1">
                              <a:solidFill>
                                <a:srgbClr val="000000"/>
                              </a:solidFill>
                              <a:latin typeface="Cambria Math" panose="02040503050406030204" pitchFamily="18" charset="0"/>
                              <a:ea typeface="Times New Roman" panose="02020603050405020304" pitchFamily="18" charset="0"/>
                            </a:rPr>
                            <m:t>𝑠</m:t>
                          </m:r>
                        </m:num>
                        <m:den>
                          <m:r>
                            <a:rPr lang="id-ID" i="1">
                              <a:solidFill>
                                <a:srgbClr val="000000"/>
                              </a:solidFill>
                              <a:latin typeface="Cambria Math" panose="02040503050406030204" pitchFamily="18" charset="0"/>
                              <a:ea typeface="Times New Roman" panose="02020603050405020304" pitchFamily="18" charset="0"/>
                            </a:rPr>
                            <m:t>𝑡</m:t>
                          </m:r>
                        </m:den>
                      </m:f>
                    </m:oMath>
                  </m:oMathPara>
                </a14:m>
                <a:endParaRPr lang="id-ID" dirty="0">
                  <a:solidFill>
                    <a:srgbClr val="000000"/>
                  </a:solidFill>
                  <a:latin typeface="Times New Roman" panose="02020603050405020304" pitchFamily="18" charset="0"/>
                  <a:ea typeface="Times New Roman" panose="02020603050405020304" pitchFamily="18" charset="0"/>
                </a:endParaRPr>
              </a:p>
              <a:p>
                <a:pPr algn="just"/>
                <a:r>
                  <a:rPr lang="id-ID" sz="1200" dirty="0">
                    <a:solidFill>
                      <a:srgbClr val="000000"/>
                    </a:solidFill>
                    <a:latin typeface="Times New Roman" panose="02020603050405020304" pitchFamily="18" charset="0"/>
                    <a:ea typeface="Times New Roman" panose="02020603050405020304" pitchFamily="18" charset="0"/>
                  </a:rPr>
                  <a:t>Rumus fisika yang berlaku pada pengujian ini menyatakan bahwa jarak (s) berbanding lurus dengan waktu (t), dan kecepatan (v) adalah perbandingan jarak terhadap waktu. Kecepatan PWM pada motor DC yang digunakan adalah 153.5.</a:t>
                </a:r>
                <a:endParaRPr lang="id-ID" sz="1200" dirty="0"/>
              </a:p>
            </p:txBody>
          </p:sp>
        </mc:Choice>
        <mc:Fallback xmlns="">
          <p:sp>
            <p:nvSpPr>
              <p:cNvPr id="27" name="Rectangle 26"/>
              <p:cNvSpPr>
                <a:spLocks noRot="1" noChangeAspect="1" noMove="1" noResize="1" noEditPoints="1" noAdjustHandles="1" noChangeArrowheads="1" noChangeShapeType="1" noTextEdit="1"/>
              </p:cNvSpPr>
              <p:nvPr/>
            </p:nvSpPr>
            <p:spPr>
              <a:xfrm>
                <a:off x="6172645" y="1353154"/>
                <a:ext cx="6096000" cy="1134862"/>
              </a:xfrm>
              <a:prstGeom prst="rect">
                <a:avLst/>
              </a:prstGeom>
              <a:blipFill>
                <a:blip r:embed="rId5"/>
                <a:stretch>
                  <a:fillRect l="-100" b="-3226"/>
                </a:stretch>
              </a:blipFill>
            </p:spPr>
            <p:txBody>
              <a:bodyPr/>
              <a:lstStyle/>
              <a:p>
                <a:r>
                  <a:rPr lang="id-ID">
                    <a:noFill/>
                  </a:rPr>
                  <a:t> </a:t>
                </a:r>
              </a:p>
            </p:txBody>
          </p:sp>
        </mc:Fallback>
      </mc:AlternateContent>
      <p:sp>
        <p:nvSpPr>
          <p:cNvPr id="31" name="Rectangle 30"/>
          <p:cNvSpPr/>
          <p:nvPr/>
        </p:nvSpPr>
        <p:spPr>
          <a:xfrm>
            <a:off x="6010403" y="3786968"/>
            <a:ext cx="6096000" cy="461665"/>
          </a:xfrm>
          <a:prstGeom prst="rect">
            <a:avLst/>
          </a:prstGeom>
        </p:spPr>
        <p:txBody>
          <a:bodyPr>
            <a:spAutoFit/>
          </a:bodyPr>
          <a:lstStyle/>
          <a:p>
            <a:r>
              <a:rPr lang="id-ID" sz="1200" dirty="0">
                <a:solidFill>
                  <a:srgbClr val="000000"/>
                </a:solidFill>
                <a:latin typeface="Times New Roman" panose="02020603050405020304" pitchFamily="18" charset="0"/>
                <a:ea typeface="Times New Roman" panose="02020603050405020304" pitchFamily="18" charset="0"/>
              </a:rPr>
              <a:t>ditemukan rata-rata kecepatan sebesar 17,48 cm/s dengan rata-rata waktu tempuh jarak 150 cm sebesar 8,58 s. </a:t>
            </a:r>
            <a:endParaRPr lang="id-ID" sz="1200" dirty="0"/>
          </a:p>
        </p:txBody>
      </p:sp>
      <p:pic>
        <p:nvPicPr>
          <p:cNvPr id="32" name="Picture 31"/>
          <p:cNvPicPr/>
          <p:nvPr/>
        </p:nvPicPr>
        <p:blipFill rotWithShape="1">
          <a:blip r:embed="rId6" cstate="print">
            <a:extLst>
              <a:ext uri="{28A0092B-C50C-407E-A947-70E740481C1C}">
                <a14:useLocalDpi xmlns:a14="http://schemas.microsoft.com/office/drawing/2010/main" val="0"/>
              </a:ext>
            </a:extLst>
          </a:blip>
          <a:srcRect t="24785" b="53125"/>
          <a:stretch/>
        </p:blipFill>
        <p:spPr bwMode="auto">
          <a:xfrm>
            <a:off x="6095999" y="4384241"/>
            <a:ext cx="2191657" cy="1189921"/>
          </a:xfrm>
          <a:prstGeom prst="rect">
            <a:avLst/>
          </a:prstGeom>
          <a:ln>
            <a:noFill/>
          </a:ln>
          <a:extLst>
            <a:ext uri="{53640926-AAD7-44D8-BBD7-CCE9431645EC}">
              <a14:shadowObscured xmlns:a14="http://schemas.microsoft.com/office/drawing/2010/main"/>
            </a:ext>
          </a:extLst>
        </p:spPr>
      </p:pic>
      <p:pic>
        <p:nvPicPr>
          <p:cNvPr id="33" name="Picture 32"/>
          <p:cNvPicPr>
            <a:picLocks noChangeAspect="1"/>
          </p:cNvPicPr>
          <p:nvPr/>
        </p:nvPicPr>
        <p:blipFill>
          <a:blip r:embed="rId7"/>
          <a:stretch>
            <a:fillRect/>
          </a:stretch>
        </p:blipFill>
        <p:spPr>
          <a:xfrm>
            <a:off x="8766117" y="4344019"/>
            <a:ext cx="2267851" cy="1275666"/>
          </a:xfrm>
          <a:prstGeom prst="rect">
            <a:avLst/>
          </a:prstGeom>
        </p:spPr>
      </p:pic>
      <p:pic>
        <p:nvPicPr>
          <p:cNvPr id="34" name="Picture 33"/>
          <p:cNvPicPr>
            <a:picLocks noChangeAspect="1"/>
          </p:cNvPicPr>
          <p:nvPr/>
        </p:nvPicPr>
        <p:blipFill>
          <a:blip r:embed="rId8"/>
          <a:stretch>
            <a:fillRect/>
          </a:stretch>
        </p:blipFill>
        <p:spPr>
          <a:xfrm>
            <a:off x="7292575" y="2590949"/>
            <a:ext cx="3741393" cy="1099008"/>
          </a:xfrm>
          <a:prstGeom prst="rect">
            <a:avLst/>
          </a:prstGeom>
        </p:spPr>
      </p:pic>
      <p:pic>
        <p:nvPicPr>
          <p:cNvPr id="35" name="Picture 34"/>
          <p:cNvPicPr>
            <a:picLocks noChangeAspect="1"/>
          </p:cNvPicPr>
          <p:nvPr/>
        </p:nvPicPr>
        <p:blipFill>
          <a:blip r:embed="rId9"/>
          <a:stretch>
            <a:fillRect/>
          </a:stretch>
        </p:blipFill>
        <p:spPr>
          <a:xfrm>
            <a:off x="956550" y="2974028"/>
            <a:ext cx="3741393" cy="3080275"/>
          </a:xfrm>
          <a:prstGeom prst="rect">
            <a:avLst/>
          </a:prstGeom>
        </p:spPr>
      </p:pic>
    </p:spTree>
    <p:extLst>
      <p:ext uri="{BB962C8B-B14F-4D97-AF65-F5344CB8AC3E}">
        <p14:creationId xmlns:p14="http://schemas.microsoft.com/office/powerpoint/2010/main" val="3918453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9" y="1127759"/>
            <a:ext cx="5720082" cy="684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9" y="1104221"/>
            <a:ext cx="5512257" cy="707886"/>
          </a:xfrm>
          <a:prstGeom prst="rect">
            <a:avLst/>
          </a:prstGeom>
          <a:noFill/>
        </p:spPr>
        <p:txBody>
          <a:bodyPr wrap="square" rtlCol="0">
            <a:spAutoFit/>
          </a:bodyPr>
          <a:lstStyle/>
          <a:p>
            <a:pPr algn="ctr"/>
            <a:r>
              <a:rPr lang="en-US" sz="2000" b="1" dirty="0" smtClean="0">
                <a:latin typeface="BankGothic Lt BT" panose="020B0607020203060204" pitchFamily="34" charset="0"/>
              </a:rPr>
              <a:t>Pen</a:t>
            </a:r>
            <a:r>
              <a:rPr lang="id-ID" sz="2000" b="1" dirty="0" smtClean="0">
                <a:latin typeface="BankGothic Lt BT" panose="020B0607020203060204" pitchFamily="34" charset="0"/>
              </a:rPr>
              <a:t>gujian Kecepatan Troli Dengan Beban</a:t>
            </a:r>
            <a:endParaRPr lang="en-ID" sz="2000" b="1" dirty="0">
              <a:latin typeface="BankGothic Lt BT" panose="020B0607020203060204" pitchFamily="34" charset="0"/>
            </a:endParaRPr>
          </a:p>
        </p:txBody>
      </p:sp>
      <p:sp>
        <p:nvSpPr>
          <p:cNvPr id="23" name="Rectangle 22"/>
          <p:cNvSpPr/>
          <p:nvPr/>
        </p:nvSpPr>
        <p:spPr>
          <a:xfrm>
            <a:off x="175031" y="1866905"/>
            <a:ext cx="5512257" cy="954107"/>
          </a:xfrm>
          <a:prstGeom prst="rect">
            <a:avLst/>
          </a:prstGeom>
        </p:spPr>
        <p:txBody>
          <a:bodyPr wrap="square">
            <a:spAutoFit/>
          </a:bodyPr>
          <a:lstStyle/>
          <a:p>
            <a:pPr algn="just"/>
            <a:r>
              <a:rPr lang="id-ID" sz="1400" dirty="0">
                <a:latin typeface="Times New Roman" panose="02020603050405020304" pitchFamily="18" charset="0"/>
                <a:cs typeface="Times New Roman" panose="02020603050405020304" pitchFamily="18" charset="0"/>
              </a:rPr>
              <a:t>Dilakukan suatu pengujian untuk mengetahui kecepatan troli pada berbagai beban. Pengujian tersebut dilakukan sebanyak 6 kali dengan menggunakan beban yang berbeda. Troli dijalankan sejauh </a:t>
            </a:r>
            <a:r>
              <a:rPr lang="id-ID" sz="1400" dirty="0" smtClean="0">
                <a:latin typeface="Times New Roman" panose="02020603050405020304" pitchFamily="18" charset="0"/>
                <a:cs typeface="Times New Roman" panose="02020603050405020304" pitchFamily="18" charset="0"/>
              </a:rPr>
              <a:t>1,5 </a:t>
            </a:r>
            <a:r>
              <a:rPr lang="id-ID" sz="1400" dirty="0">
                <a:latin typeface="Times New Roman" panose="02020603050405020304" pitchFamily="18" charset="0"/>
                <a:cs typeface="Times New Roman" panose="02020603050405020304" pitchFamily="18" charset="0"/>
              </a:rPr>
              <a:t>meter dengan menggunakan PWM motor sebesar 105,5. </a:t>
            </a:r>
            <a:endParaRPr lang="id-ID"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Rectangle 26"/>
              <p:cNvSpPr/>
              <p:nvPr/>
            </p:nvSpPr>
            <p:spPr>
              <a:xfrm>
                <a:off x="6172645" y="1353154"/>
                <a:ext cx="6096000" cy="1134862"/>
              </a:xfrm>
              <a:prstGeom prst="rect">
                <a:avLst/>
              </a:prstGeom>
            </p:spPr>
            <p:txBody>
              <a:bodyPr>
                <a:spAutoFit/>
              </a:bodyPr>
              <a:lstStyle/>
              <a:p>
                <a:pPr marL="24130" indent="-6350" algn="just">
                  <a:lnSpc>
                    <a:spcPct val="103000"/>
                  </a:lnSpc>
                  <a:spcAft>
                    <a:spcPts val="25"/>
                  </a:spcAft>
                </a:pPr>
                <a14:m>
                  <m:oMathPara xmlns:m="http://schemas.openxmlformats.org/officeDocument/2006/math">
                    <m:oMathParaPr>
                      <m:jc m:val="centerGroup"/>
                    </m:oMathParaPr>
                    <m:oMath xmlns:m="http://schemas.openxmlformats.org/officeDocument/2006/math">
                      <m:r>
                        <a:rPr lang="id-ID" i="1">
                          <a:solidFill>
                            <a:srgbClr val="000000"/>
                          </a:solidFill>
                          <a:latin typeface="Cambria Math" panose="02040503050406030204" pitchFamily="18" charset="0"/>
                          <a:ea typeface="Times New Roman" panose="02020603050405020304" pitchFamily="18" charset="0"/>
                        </a:rPr>
                        <m:t>𝑣</m:t>
                      </m:r>
                      <m:r>
                        <a:rPr lang="id-ID" i="1">
                          <a:solidFill>
                            <a:srgbClr val="000000"/>
                          </a:solidFill>
                          <a:latin typeface="Cambria Math" panose="02040503050406030204" pitchFamily="18" charset="0"/>
                          <a:ea typeface="Times New Roman" panose="02020603050405020304" pitchFamily="18" charset="0"/>
                        </a:rPr>
                        <m:t>=</m:t>
                      </m:r>
                      <m:f>
                        <m:fPr>
                          <m:ctrlPr>
                            <a:rPr lang="id-ID" i="1">
                              <a:solidFill>
                                <a:srgbClr val="000000"/>
                              </a:solidFill>
                              <a:latin typeface="Cambria Math" panose="02040503050406030204" pitchFamily="18" charset="0"/>
                              <a:ea typeface="Times New Roman" panose="02020603050405020304" pitchFamily="18" charset="0"/>
                            </a:rPr>
                          </m:ctrlPr>
                        </m:fPr>
                        <m:num>
                          <m:r>
                            <a:rPr lang="id-ID" i="1">
                              <a:solidFill>
                                <a:srgbClr val="000000"/>
                              </a:solidFill>
                              <a:latin typeface="Cambria Math" panose="02040503050406030204" pitchFamily="18" charset="0"/>
                              <a:ea typeface="Times New Roman" panose="02020603050405020304" pitchFamily="18" charset="0"/>
                            </a:rPr>
                            <m:t>𝑠</m:t>
                          </m:r>
                        </m:num>
                        <m:den>
                          <m:r>
                            <a:rPr lang="id-ID" i="1">
                              <a:solidFill>
                                <a:srgbClr val="000000"/>
                              </a:solidFill>
                              <a:latin typeface="Cambria Math" panose="02040503050406030204" pitchFamily="18" charset="0"/>
                              <a:ea typeface="Times New Roman" panose="02020603050405020304" pitchFamily="18" charset="0"/>
                            </a:rPr>
                            <m:t>𝑡</m:t>
                          </m:r>
                        </m:den>
                      </m:f>
                    </m:oMath>
                  </m:oMathPara>
                </a14:m>
                <a:endParaRPr lang="id-ID" dirty="0">
                  <a:solidFill>
                    <a:srgbClr val="000000"/>
                  </a:solidFill>
                  <a:latin typeface="Times New Roman" panose="02020603050405020304" pitchFamily="18" charset="0"/>
                  <a:ea typeface="Times New Roman" panose="02020603050405020304" pitchFamily="18" charset="0"/>
                </a:endParaRPr>
              </a:p>
              <a:p>
                <a:pPr algn="just"/>
                <a:r>
                  <a:rPr lang="id-ID" sz="1200" dirty="0">
                    <a:solidFill>
                      <a:srgbClr val="000000"/>
                    </a:solidFill>
                    <a:latin typeface="Times New Roman" panose="02020603050405020304" pitchFamily="18" charset="0"/>
                    <a:ea typeface="Times New Roman" panose="02020603050405020304" pitchFamily="18" charset="0"/>
                  </a:rPr>
                  <a:t>Rumus fisika yang berlaku pada pengujian ini menyatakan bahwa jarak (s) berbanding lurus dengan waktu (t), dan kecepatan (v) adalah perbandingan jarak terhadap waktu. Kecepatan PWM pada motor DC yang digunakan adalah </a:t>
                </a:r>
                <a:r>
                  <a:rPr lang="id-ID" sz="1200" dirty="0" smtClean="0">
                    <a:solidFill>
                      <a:srgbClr val="000000"/>
                    </a:solidFill>
                    <a:latin typeface="Times New Roman" panose="02020603050405020304" pitchFamily="18" charset="0"/>
                    <a:ea typeface="Times New Roman" panose="02020603050405020304" pitchFamily="18" charset="0"/>
                  </a:rPr>
                  <a:t>105.5</a:t>
                </a:r>
                <a:r>
                  <a:rPr lang="id-ID" sz="1200" dirty="0">
                    <a:solidFill>
                      <a:srgbClr val="000000"/>
                    </a:solidFill>
                    <a:latin typeface="Times New Roman" panose="02020603050405020304" pitchFamily="18" charset="0"/>
                    <a:ea typeface="Times New Roman" panose="02020603050405020304" pitchFamily="18" charset="0"/>
                  </a:rPr>
                  <a:t>.</a:t>
                </a:r>
                <a:endParaRPr lang="id-ID" sz="1200" dirty="0"/>
              </a:p>
            </p:txBody>
          </p:sp>
        </mc:Choice>
        <mc:Fallback xmlns="">
          <p:sp>
            <p:nvSpPr>
              <p:cNvPr id="27" name="Rectangle 26"/>
              <p:cNvSpPr>
                <a:spLocks noRot="1" noChangeAspect="1" noMove="1" noResize="1" noEditPoints="1" noAdjustHandles="1" noChangeArrowheads="1" noChangeShapeType="1" noTextEdit="1"/>
              </p:cNvSpPr>
              <p:nvPr/>
            </p:nvSpPr>
            <p:spPr>
              <a:xfrm>
                <a:off x="6172645" y="1353154"/>
                <a:ext cx="6096000" cy="1134862"/>
              </a:xfrm>
              <a:prstGeom prst="rect">
                <a:avLst/>
              </a:prstGeom>
              <a:blipFill>
                <a:blip r:embed="rId5"/>
                <a:stretch>
                  <a:fillRect l="-100" b="-3226"/>
                </a:stretch>
              </a:blipFill>
            </p:spPr>
            <p:txBody>
              <a:bodyPr/>
              <a:lstStyle/>
              <a:p>
                <a:r>
                  <a:rPr lang="id-ID">
                    <a:noFill/>
                  </a:rPr>
                  <a:t> </a:t>
                </a:r>
              </a:p>
            </p:txBody>
          </p:sp>
        </mc:Fallback>
      </mc:AlternateContent>
      <p:pic>
        <p:nvPicPr>
          <p:cNvPr id="18" name="Picture 1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178513" y="4106453"/>
            <a:ext cx="2360922" cy="1304320"/>
          </a:xfrm>
          <a:prstGeom prst="rect">
            <a:avLst/>
          </a:prstGeom>
        </p:spPr>
      </p:pic>
      <p:sp>
        <p:nvSpPr>
          <p:cNvPr id="20" name="Rectangle 19"/>
          <p:cNvSpPr/>
          <p:nvPr/>
        </p:nvSpPr>
        <p:spPr>
          <a:xfrm>
            <a:off x="175031" y="4807118"/>
            <a:ext cx="5408345" cy="1169551"/>
          </a:xfrm>
          <a:prstGeom prst="rect">
            <a:avLst/>
          </a:prstGeom>
        </p:spPr>
        <p:txBody>
          <a:bodyPr wrap="square">
            <a:spAutoFit/>
          </a:bodyPr>
          <a:lstStyle/>
          <a:p>
            <a:pPr algn="just"/>
            <a:r>
              <a:rPr lang="id-ID" sz="1400" dirty="0">
                <a:solidFill>
                  <a:srgbClr val="000000"/>
                </a:solidFill>
                <a:latin typeface="Times New Roman" panose="02020603050405020304" pitchFamily="18" charset="0"/>
                <a:ea typeface="Times New Roman" panose="02020603050405020304" pitchFamily="18" charset="0"/>
              </a:rPr>
              <a:t>Hasil pengujian menunjukkan bahwa terdapat hubungan antara variasi kecepatan troli dengan beban yang diujikan. Ditemukan bahwa semakin berat beban yang diangkut oleh troli, kecepatan troli akan semakin lambat. Selain itu, pengaruh ketidakstabilan pencahayaan selama pengujian menyebabkan troli terkadang tidak dapat mendeteksi </a:t>
            </a:r>
            <a:r>
              <a:rPr lang="id-ID" sz="1400" dirty="0" smtClean="0">
                <a:solidFill>
                  <a:srgbClr val="000000"/>
                </a:solidFill>
                <a:latin typeface="Times New Roman" panose="02020603050405020304" pitchFamily="18" charset="0"/>
                <a:ea typeface="Times New Roman" panose="02020603050405020304" pitchFamily="18" charset="0"/>
              </a:rPr>
              <a:t>tangan</a:t>
            </a:r>
            <a:r>
              <a:rPr lang="id-ID" sz="1400" dirty="0">
                <a:solidFill>
                  <a:srgbClr val="000000"/>
                </a:solidFill>
                <a:latin typeface="Times New Roman" panose="02020603050405020304" pitchFamily="18" charset="0"/>
                <a:ea typeface="Times New Roman" panose="02020603050405020304" pitchFamily="18" charset="0"/>
              </a:rPr>
              <a:t>.</a:t>
            </a:r>
            <a:endParaRPr lang="id-ID" sz="1400" dirty="0"/>
          </a:p>
        </p:txBody>
      </p:sp>
      <p:pic>
        <p:nvPicPr>
          <p:cNvPr id="28" name="Picture 27"/>
          <p:cNvPicPr/>
          <p:nvPr/>
        </p:nvPicPr>
        <p:blipFill rotWithShape="1">
          <a:blip r:embed="rId7" cstate="print">
            <a:extLst>
              <a:ext uri="{28A0092B-C50C-407E-A947-70E740481C1C}">
                <a14:useLocalDpi xmlns:a14="http://schemas.microsoft.com/office/drawing/2010/main" val="0"/>
              </a:ext>
            </a:extLst>
          </a:blip>
          <a:srcRect t="26137" b="56188"/>
          <a:stretch/>
        </p:blipFill>
        <p:spPr bwMode="auto">
          <a:xfrm>
            <a:off x="6181738" y="4195944"/>
            <a:ext cx="2571493" cy="1106321"/>
          </a:xfrm>
          <a:prstGeom prst="rect">
            <a:avLst/>
          </a:prstGeom>
          <a:ln>
            <a:noFill/>
          </a:ln>
          <a:extLst>
            <a:ext uri="{53640926-AAD7-44D8-BBD7-CCE9431645EC}">
              <a14:shadowObscured xmlns:a14="http://schemas.microsoft.com/office/drawing/2010/main"/>
            </a:ext>
          </a:extLst>
        </p:spPr>
      </p:pic>
      <p:pic>
        <p:nvPicPr>
          <p:cNvPr id="29" name="Picture 28"/>
          <p:cNvPicPr/>
          <p:nvPr/>
        </p:nvPicPr>
        <p:blipFill>
          <a:blip r:embed="rId8" cstate="print">
            <a:extLst>
              <a:ext uri="{28A0092B-C50C-407E-A947-70E740481C1C}">
                <a14:useLocalDpi xmlns:a14="http://schemas.microsoft.com/office/drawing/2010/main" val="0"/>
              </a:ext>
            </a:extLst>
          </a:blip>
          <a:stretch>
            <a:fillRect/>
          </a:stretch>
        </p:blipFill>
        <p:spPr>
          <a:xfrm>
            <a:off x="9178512" y="2697903"/>
            <a:ext cx="2360923" cy="1141560"/>
          </a:xfrm>
          <a:prstGeom prst="rect">
            <a:avLst/>
          </a:prstGeom>
        </p:spPr>
      </p:pic>
      <p:pic>
        <p:nvPicPr>
          <p:cNvPr id="34" name="Picture 33"/>
          <p:cNvPicPr/>
          <p:nvPr/>
        </p:nvPicPr>
        <p:blipFill rotWithShape="1">
          <a:blip r:embed="rId9" cstate="print">
            <a:extLst>
              <a:ext uri="{28A0092B-C50C-407E-A947-70E740481C1C}">
                <a14:useLocalDpi xmlns:a14="http://schemas.microsoft.com/office/drawing/2010/main" val="0"/>
              </a:ext>
            </a:extLst>
          </a:blip>
          <a:srcRect t="25888" b="54570"/>
          <a:stretch/>
        </p:blipFill>
        <p:spPr bwMode="auto">
          <a:xfrm>
            <a:off x="6181738" y="2656726"/>
            <a:ext cx="2571493" cy="1244029"/>
          </a:xfrm>
          <a:prstGeom prst="rect">
            <a:avLst/>
          </a:prstGeom>
          <a:ln>
            <a:noFill/>
          </a:ln>
          <a:extLst>
            <a:ext uri="{53640926-AAD7-44D8-BBD7-CCE9431645EC}">
              <a14:shadowObscured xmlns:a14="http://schemas.microsoft.com/office/drawing/2010/main"/>
            </a:ext>
          </a:extLst>
        </p:spPr>
      </p:pic>
      <p:sp>
        <p:nvSpPr>
          <p:cNvPr id="21" name="Rectangle 20"/>
          <p:cNvSpPr/>
          <p:nvPr/>
        </p:nvSpPr>
        <p:spPr>
          <a:xfrm>
            <a:off x="6916302" y="3856078"/>
            <a:ext cx="5174173" cy="276999"/>
          </a:xfrm>
          <a:prstGeom prst="rect">
            <a:avLst/>
          </a:prstGeom>
        </p:spPr>
        <p:txBody>
          <a:bodyPr wrap="square">
            <a:spAutoFit/>
          </a:bodyPr>
          <a:lstStyle/>
          <a:p>
            <a:r>
              <a:rPr lang="id-ID" sz="1200" dirty="0">
                <a:solidFill>
                  <a:srgbClr val="000000"/>
                </a:solidFill>
                <a:latin typeface="Times New Roman" panose="02020603050405020304" pitchFamily="18" charset="0"/>
                <a:ea typeface="Times New Roman" panose="02020603050405020304" pitchFamily="18" charset="0"/>
              </a:rPr>
              <a:t>Waktu Troli Bergerak Sejauh 150 cm dengan Beban 30Kg</a:t>
            </a:r>
            <a:endParaRPr lang="id-ID" sz="1200" dirty="0"/>
          </a:p>
        </p:txBody>
      </p:sp>
      <p:sp>
        <p:nvSpPr>
          <p:cNvPr id="22" name="Rectangle 21"/>
          <p:cNvSpPr/>
          <p:nvPr/>
        </p:nvSpPr>
        <p:spPr>
          <a:xfrm>
            <a:off x="6864316" y="5452293"/>
            <a:ext cx="3777829" cy="276999"/>
          </a:xfrm>
          <a:prstGeom prst="rect">
            <a:avLst/>
          </a:prstGeom>
        </p:spPr>
        <p:txBody>
          <a:bodyPr wrap="none">
            <a:spAutoFit/>
          </a:bodyPr>
          <a:lstStyle/>
          <a:p>
            <a:r>
              <a:rPr lang="id-ID" sz="1200" dirty="0">
                <a:solidFill>
                  <a:srgbClr val="000000"/>
                </a:solidFill>
                <a:latin typeface="Times New Roman" panose="02020603050405020304" pitchFamily="18" charset="0"/>
                <a:ea typeface="Times New Roman" panose="02020603050405020304" pitchFamily="18" charset="0"/>
              </a:rPr>
              <a:t>Waktu Troli Bergerak Sejauh 150 cm dengan Beban 50Kg</a:t>
            </a:r>
            <a:endParaRPr lang="id-ID" sz="1200" dirty="0"/>
          </a:p>
        </p:txBody>
      </p:sp>
      <p:pic>
        <p:nvPicPr>
          <p:cNvPr id="24" name="Picture 23"/>
          <p:cNvPicPr>
            <a:picLocks noChangeAspect="1"/>
          </p:cNvPicPr>
          <p:nvPr/>
        </p:nvPicPr>
        <p:blipFill>
          <a:blip r:embed="rId10"/>
          <a:stretch>
            <a:fillRect/>
          </a:stretch>
        </p:blipFill>
        <p:spPr>
          <a:xfrm>
            <a:off x="1008506" y="3240078"/>
            <a:ext cx="3741393" cy="1421078"/>
          </a:xfrm>
          <a:prstGeom prst="rect">
            <a:avLst/>
          </a:prstGeom>
        </p:spPr>
      </p:pic>
    </p:spTree>
    <p:extLst>
      <p:ext uri="{BB962C8B-B14F-4D97-AF65-F5344CB8AC3E}">
        <p14:creationId xmlns:p14="http://schemas.microsoft.com/office/powerpoint/2010/main" val="34953860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9" y="1127759"/>
            <a:ext cx="5720082" cy="4822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9" y="1104221"/>
            <a:ext cx="5512257" cy="400110"/>
          </a:xfrm>
          <a:prstGeom prst="rect">
            <a:avLst/>
          </a:prstGeom>
          <a:noFill/>
        </p:spPr>
        <p:txBody>
          <a:bodyPr wrap="square" rtlCol="0">
            <a:spAutoFit/>
          </a:bodyPr>
          <a:lstStyle/>
          <a:p>
            <a:pPr algn="ctr"/>
            <a:r>
              <a:rPr lang="en-US" sz="2000" b="1" dirty="0" smtClean="0">
                <a:latin typeface="BankGothic Lt BT" panose="020B0607020203060204" pitchFamily="34" charset="0"/>
              </a:rPr>
              <a:t>Pen</a:t>
            </a:r>
            <a:r>
              <a:rPr lang="id-ID" sz="2000" b="1" dirty="0" smtClean="0">
                <a:latin typeface="BankGothic Lt BT" panose="020B0607020203060204" pitchFamily="34" charset="0"/>
              </a:rPr>
              <a:t>gujian Masa Pakai Baterai</a:t>
            </a:r>
            <a:endParaRPr lang="en-ID" sz="2000" b="1" dirty="0">
              <a:latin typeface="BankGothic Lt BT" panose="020B0607020203060204" pitchFamily="34" charset="0"/>
            </a:endParaRPr>
          </a:p>
        </p:txBody>
      </p:sp>
      <p:sp>
        <p:nvSpPr>
          <p:cNvPr id="24" name="Rectangle 23"/>
          <p:cNvSpPr/>
          <p:nvPr/>
        </p:nvSpPr>
        <p:spPr>
          <a:xfrm>
            <a:off x="198120" y="1745385"/>
            <a:ext cx="6096000" cy="830997"/>
          </a:xfrm>
          <a:prstGeom prst="rect">
            <a:avLst/>
          </a:prstGeom>
        </p:spPr>
        <p:txBody>
          <a:bodyPr>
            <a:spAutoFit/>
          </a:bodyPr>
          <a:lstStyle/>
          <a:p>
            <a:pPr algn="just"/>
            <a:r>
              <a:rPr lang="id-ID" sz="1200" dirty="0">
                <a:solidFill>
                  <a:srgbClr val="000000"/>
                </a:solidFill>
                <a:latin typeface="Times New Roman" panose="02020603050405020304" pitchFamily="18" charset="0"/>
                <a:ea typeface="Times New Roman" panose="02020603050405020304" pitchFamily="18" charset="0"/>
              </a:rPr>
              <a:t>Pengujian lama pemakaian baterai dilakukan untuk mengetahui berapa lama baterai dapat bertahan saat troli digunakan. Pengujian dilakukan ketika baterai aki dalam kondisi </a:t>
            </a:r>
            <a:r>
              <a:rPr lang="id-ID" sz="1200" i="1" dirty="0">
                <a:solidFill>
                  <a:srgbClr val="000000"/>
                </a:solidFill>
                <a:latin typeface="Times New Roman" panose="02020603050405020304" pitchFamily="18" charset="0"/>
                <a:ea typeface="Times New Roman" panose="02020603050405020304" pitchFamily="18" charset="0"/>
              </a:rPr>
              <a:t>full </a:t>
            </a:r>
            <a:r>
              <a:rPr lang="id-ID" sz="1200" dirty="0">
                <a:solidFill>
                  <a:srgbClr val="000000"/>
                </a:solidFill>
                <a:latin typeface="Times New Roman" panose="02020603050405020304" pitchFamily="18" charset="0"/>
                <a:ea typeface="Times New Roman" panose="02020603050405020304" pitchFamily="18" charset="0"/>
              </a:rPr>
              <a:t>baterai sampai baterai aki habis. Pemakaian lama baterai tergantung pada daya yang digunakan oleh baterai aki. </a:t>
            </a:r>
            <a:endParaRPr lang="id-ID" sz="1200" dirty="0"/>
          </a:p>
        </p:txBody>
      </p:sp>
      <p:pic>
        <p:nvPicPr>
          <p:cNvPr id="30" name="Picture 29"/>
          <p:cNvPicPr>
            <a:picLocks noChangeAspect="1"/>
          </p:cNvPicPr>
          <p:nvPr/>
        </p:nvPicPr>
        <p:blipFill>
          <a:blip r:embed="rId5"/>
          <a:stretch>
            <a:fillRect/>
          </a:stretch>
        </p:blipFill>
        <p:spPr>
          <a:xfrm>
            <a:off x="7145466" y="1479670"/>
            <a:ext cx="3741393" cy="1572192"/>
          </a:xfrm>
          <a:prstGeom prst="rect">
            <a:avLst/>
          </a:prstGeom>
        </p:spPr>
      </p:pic>
      <p:pic>
        <p:nvPicPr>
          <p:cNvPr id="31" name="Picture 30"/>
          <p:cNvPicPr>
            <a:picLocks noChangeAspect="1"/>
          </p:cNvPicPr>
          <p:nvPr/>
        </p:nvPicPr>
        <p:blipFill>
          <a:blip r:embed="rId6"/>
          <a:stretch>
            <a:fillRect/>
          </a:stretch>
        </p:blipFill>
        <p:spPr>
          <a:xfrm>
            <a:off x="1088429" y="2523456"/>
            <a:ext cx="3741393" cy="2495664"/>
          </a:xfrm>
          <a:prstGeom prst="rect">
            <a:avLst/>
          </a:prstGeom>
        </p:spPr>
      </p:pic>
      <p:pic>
        <p:nvPicPr>
          <p:cNvPr id="35" name="Picture 34"/>
          <p:cNvPicPr>
            <a:picLocks noChangeAspect="1"/>
          </p:cNvPicPr>
          <p:nvPr/>
        </p:nvPicPr>
        <p:blipFill>
          <a:blip r:embed="rId7"/>
          <a:stretch>
            <a:fillRect/>
          </a:stretch>
        </p:blipFill>
        <p:spPr>
          <a:xfrm>
            <a:off x="7113320" y="3107344"/>
            <a:ext cx="3805683" cy="1260806"/>
          </a:xfrm>
          <a:prstGeom prst="rect">
            <a:avLst/>
          </a:prstGeom>
        </p:spPr>
      </p:pic>
      <p:pic>
        <p:nvPicPr>
          <p:cNvPr id="38" name="Picture 37"/>
          <p:cNvPicPr>
            <a:picLocks noChangeAspect="1"/>
          </p:cNvPicPr>
          <p:nvPr/>
        </p:nvPicPr>
        <p:blipFill>
          <a:blip r:embed="rId8"/>
          <a:stretch>
            <a:fillRect/>
          </a:stretch>
        </p:blipFill>
        <p:spPr>
          <a:xfrm>
            <a:off x="34041" y="5180494"/>
            <a:ext cx="3741393" cy="1283702"/>
          </a:xfrm>
          <a:prstGeom prst="rect">
            <a:avLst/>
          </a:prstGeom>
        </p:spPr>
      </p:pic>
      <p:pic>
        <p:nvPicPr>
          <p:cNvPr id="39" name="Picture 38"/>
          <p:cNvPicPr>
            <a:picLocks noChangeAspect="1"/>
          </p:cNvPicPr>
          <p:nvPr/>
        </p:nvPicPr>
        <p:blipFill>
          <a:blip r:embed="rId9"/>
          <a:stretch>
            <a:fillRect/>
          </a:stretch>
        </p:blipFill>
        <p:spPr>
          <a:xfrm>
            <a:off x="2504467" y="5205894"/>
            <a:ext cx="3741393" cy="1283702"/>
          </a:xfrm>
          <a:prstGeom prst="rect">
            <a:avLst/>
          </a:prstGeom>
        </p:spPr>
      </p:pic>
      <p:pic>
        <p:nvPicPr>
          <p:cNvPr id="41" name="Picture 40"/>
          <p:cNvPicPr>
            <a:picLocks noChangeAspect="1"/>
          </p:cNvPicPr>
          <p:nvPr/>
        </p:nvPicPr>
        <p:blipFill>
          <a:blip r:embed="rId10"/>
          <a:stretch>
            <a:fillRect/>
          </a:stretch>
        </p:blipFill>
        <p:spPr>
          <a:xfrm>
            <a:off x="5720131" y="4672678"/>
            <a:ext cx="3741393" cy="1283702"/>
          </a:xfrm>
          <a:prstGeom prst="rect">
            <a:avLst/>
          </a:prstGeom>
        </p:spPr>
      </p:pic>
      <p:pic>
        <p:nvPicPr>
          <p:cNvPr id="43" name="Picture 42"/>
          <p:cNvPicPr>
            <a:picLocks noChangeAspect="1"/>
          </p:cNvPicPr>
          <p:nvPr/>
        </p:nvPicPr>
        <p:blipFill>
          <a:blip r:embed="rId11"/>
          <a:stretch>
            <a:fillRect/>
          </a:stretch>
        </p:blipFill>
        <p:spPr>
          <a:xfrm>
            <a:off x="8489443" y="4642768"/>
            <a:ext cx="3741393" cy="1179907"/>
          </a:xfrm>
          <a:prstGeom prst="rect">
            <a:avLst/>
          </a:prstGeom>
        </p:spPr>
      </p:pic>
    </p:spTree>
    <p:extLst>
      <p:ext uri="{BB962C8B-B14F-4D97-AF65-F5344CB8AC3E}">
        <p14:creationId xmlns:p14="http://schemas.microsoft.com/office/powerpoint/2010/main" val="23036148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9" y="1127759"/>
            <a:ext cx="5720082" cy="684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830997"/>
          </a:xfrm>
          <a:prstGeom prst="rect">
            <a:avLst/>
          </a:prstGeom>
          <a:noFill/>
        </p:spPr>
        <p:txBody>
          <a:bodyPr wrap="square" rtlCol="0">
            <a:spAutoFit/>
          </a:bodyPr>
          <a:lstStyle/>
          <a:p>
            <a:pPr algn="ctr"/>
            <a:r>
              <a:rPr lang="id-ID" sz="2400" dirty="0">
                <a:latin typeface="BankGothic Md BT" panose="020B0807020203060204" pitchFamily="34" charset="0"/>
              </a:rPr>
              <a:t>BAB </a:t>
            </a:r>
            <a:r>
              <a:rPr lang="id-ID" sz="2400" dirty="0" smtClean="0">
                <a:latin typeface="BankGothic Md BT" panose="020B0807020203060204" pitchFamily="34" charset="0"/>
              </a:rPr>
              <a:t>4 HASIL DAN PEMBAHASAN</a:t>
            </a:r>
            <a:endParaRPr lang="en-ID" sz="2400" dirty="0">
              <a:latin typeface="BankGothic Md BT" panose="020B0807020203060204" pitchFamily="34" charset="0"/>
            </a:endParaRPr>
          </a:p>
          <a:p>
            <a:pPr algn="ct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19" y="1090168"/>
            <a:ext cx="5512257" cy="707886"/>
          </a:xfrm>
          <a:prstGeom prst="rect">
            <a:avLst/>
          </a:prstGeom>
          <a:noFill/>
        </p:spPr>
        <p:txBody>
          <a:bodyPr wrap="square" rtlCol="0">
            <a:spAutoFit/>
          </a:bodyPr>
          <a:lstStyle/>
          <a:p>
            <a:pPr algn="ctr"/>
            <a:r>
              <a:rPr lang="en-US" sz="2000" b="1" dirty="0" smtClean="0">
                <a:latin typeface="BankGothic Lt BT" panose="020B0607020203060204" pitchFamily="34" charset="0"/>
              </a:rPr>
              <a:t>Pen</a:t>
            </a:r>
            <a:r>
              <a:rPr lang="id-ID" sz="2000" b="1" dirty="0" smtClean="0">
                <a:latin typeface="BankGothic Lt BT" panose="020B0607020203060204" pitchFamily="34" charset="0"/>
              </a:rPr>
              <a:t>gujian Sensor Ultrasonik dan ToF VL53L0X</a:t>
            </a:r>
            <a:endParaRPr lang="en-ID" sz="2000" b="1" dirty="0">
              <a:latin typeface="BankGothic Lt BT" panose="020B0607020203060204" pitchFamily="34" charset="0"/>
            </a:endParaRPr>
          </a:p>
        </p:txBody>
      </p:sp>
      <p:sp>
        <p:nvSpPr>
          <p:cNvPr id="18" name="Rectangle 17"/>
          <p:cNvSpPr/>
          <p:nvPr/>
        </p:nvSpPr>
        <p:spPr>
          <a:xfrm>
            <a:off x="149634" y="2003561"/>
            <a:ext cx="6388536" cy="2462213"/>
          </a:xfrm>
          <a:prstGeom prst="rect">
            <a:avLst/>
          </a:prstGeom>
        </p:spPr>
        <p:txBody>
          <a:bodyPr wrap="square">
            <a:spAutoFit/>
          </a:bodyPr>
          <a:lstStyle/>
          <a:p>
            <a:pPr algn="just"/>
            <a:r>
              <a:rPr lang="id-ID" sz="1400" dirty="0">
                <a:solidFill>
                  <a:srgbClr val="000000"/>
                </a:solidFill>
                <a:latin typeface="Times New Roman" panose="02020603050405020304" pitchFamily="18" charset="0"/>
                <a:ea typeface="Times New Roman" panose="02020603050405020304" pitchFamily="18" charset="0"/>
              </a:rPr>
              <a:t>Pengujian dilakukan untuk mengetahui pada jarak berapa troli akan berhenti ketika ada halangan, dilakukan pengujian terhadap sensor ultrasonik dan sensor laser. </a:t>
            </a:r>
            <a:endParaRPr lang="id-ID" sz="1400" dirty="0" smtClean="0">
              <a:solidFill>
                <a:srgbClr val="000000"/>
              </a:solidFill>
              <a:latin typeface="Times New Roman" panose="02020603050405020304" pitchFamily="18" charset="0"/>
              <a:ea typeface="Times New Roman" panose="02020603050405020304" pitchFamily="18" charset="0"/>
            </a:endParaRPr>
          </a:p>
          <a:p>
            <a:pPr algn="just"/>
            <a:endParaRPr lang="id-ID" sz="1400" dirty="0">
              <a:solidFill>
                <a:srgbClr val="000000"/>
              </a:solidFill>
              <a:latin typeface="Times New Roman" panose="02020603050405020304" pitchFamily="18" charset="0"/>
              <a:ea typeface="Times New Roman" panose="02020603050405020304" pitchFamily="18" charset="0"/>
            </a:endParaRPr>
          </a:p>
          <a:p>
            <a:pPr algn="just"/>
            <a:r>
              <a:rPr lang="id-ID" sz="1400" dirty="0" smtClean="0">
                <a:solidFill>
                  <a:srgbClr val="000000"/>
                </a:solidFill>
                <a:latin typeface="Times New Roman" panose="02020603050405020304" pitchFamily="18" charset="0"/>
                <a:ea typeface="Times New Roman" panose="02020603050405020304" pitchFamily="18" charset="0"/>
              </a:rPr>
              <a:t>Sebanyak </a:t>
            </a:r>
            <a:r>
              <a:rPr lang="id-ID" sz="1400" dirty="0">
                <a:solidFill>
                  <a:srgbClr val="000000"/>
                </a:solidFill>
                <a:latin typeface="Times New Roman" panose="02020603050405020304" pitchFamily="18" charset="0"/>
                <a:ea typeface="Times New Roman" panose="02020603050405020304" pitchFamily="18" charset="0"/>
              </a:rPr>
              <a:t>3 buah sensor ultrasonik dan 1 buah sensor laser digunakan pada pengujian ini. Sensor ultrasonik diletakkan pada bagian depan, kanan, dan kiri troli, sementara sensor laser diletakkan pada bagian belakang bawah troli, </a:t>
            </a:r>
            <a:endParaRPr lang="id-ID" sz="1400" dirty="0" smtClean="0">
              <a:solidFill>
                <a:srgbClr val="000000"/>
              </a:solidFill>
              <a:latin typeface="Times New Roman" panose="02020603050405020304" pitchFamily="18" charset="0"/>
              <a:ea typeface="Times New Roman" panose="02020603050405020304" pitchFamily="18" charset="0"/>
            </a:endParaRPr>
          </a:p>
          <a:p>
            <a:pPr algn="just"/>
            <a:endParaRPr lang="id-ID" sz="1400" dirty="0">
              <a:solidFill>
                <a:srgbClr val="000000"/>
              </a:solidFill>
              <a:latin typeface="Times New Roman" panose="02020603050405020304" pitchFamily="18" charset="0"/>
              <a:ea typeface="Times New Roman" panose="02020603050405020304" pitchFamily="18" charset="0"/>
            </a:endParaRPr>
          </a:p>
          <a:p>
            <a:pPr algn="just"/>
            <a:r>
              <a:rPr lang="id-ID" sz="1400" dirty="0" smtClean="0">
                <a:solidFill>
                  <a:srgbClr val="000000"/>
                </a:solidFill>
                <a:latin typeface="Times New Roman" panose="02020603050405020304" pitchFamily="18" charset="0"/>
                <a:ea typeface="Times New Roman" panose="02020603050405020304" pitchFamily="18" charset="0"/>
              </a:rPr>
              <a:t>agar </a:t>
            </a:r>
            <a:r>
              <a:rPr lang="id-ID" sz="1400" dirty="0">
                <a:solidFill>
                  <a:srgbClr val="000000"/>
                </a:solidFill>
                <a:latin typeface="Times New Roman" panose="02020603050405020304" pitchFamily="18" charset="0"/>
                <a:ea typeface="Times New Roman" panose="02020603050405020304" pitchFamily="18" charset="0"/>
              </a:rPr>
              <a:t>troli tidak menabrak benda di depan, kanan, kiri, atau pengguna di belakang. Sensor digunakan untuk menghentikan dan memundurkan troli saat ada halangan yang terdeteksi pada jarak kurang dari 20cm dari posisi troli, dilakukan pemrograman untuk sensor ultrasonik dan sensor laser.</a:t>
            </a:r>
            <a:endParaRPr lang="id-ID" sz="1400" dirty="0"/>
          </a:p>
        </p:txBody>
      </p:sp>
      <p:pic>
        <p:nvPicPr>
          <p:cNvPr id="21" name="Picture 20"/>
          <p:cNvPicPr>
            <a:picLocks noChangeAspect="1"/>
          </p:cNvPicPr>
          <p:nvPr/>
        </p:nvPicPr>
        <p:blipFill>
          <a:blip r:embed="rId5"/>
          <a:stretch>
            <a:fillRect/>
          </a:stretch>
        </p:blipFill>
        <p:spPr>
          <a:xfrm>
            <a:off x="1473205" y="4657229"/>
            <a:ext cx="3741393" cy="1442448"/>
          </a:xfrm>
          <a:prstGeom prst="rect">
            <a:avLst/>
          </a:prstGeom>
        </p:spPr>
      </p:pic>
      <p:pic>
        <p:nvPicPr>
          <p:cNvPr id="25" name="Picture 24"/>
          <p:cNvPicPr>
            <a:picLocks noChangeAspect="1"/>
          </p:cNvPicPr>
          <p:nvPr/>
        </p:nvPicPr>
        <p:blipFill>
          <a:blip r:embed="rId6"/>
          <a:stretch>
            <a:fillRect/>
          </a:stretch>
        </p:blipFill>
        <p:spPr>
          <a:xfrm>
            <a:off x="6255287" y="1607401"/>
            <a:ext cx="3741393" cy="1387498"/>
          </a:xfrm>
          <a:prstGeom prst="rect">
            <a:avLst/>
          </a:prstGeom>
        </p:spPr>
      </p:pic>
      <p:sp>
        <p:nvSpPr>
          <p:cNvPr id="26" name="Rectangle 25"/>
          <p:cNvSpPr/>
          <p:nvPr/>
        </p:nvSpPr>
        <p:spPr>
          <a:xfrm>
            <a:off x="6801596" y="3149713"/>
            <a:ext cx="5081047" cy="2755370"/>
          </a:xfrm>
          <a:prstGeom prst="rect">
            <a:avLst/>
          </a:prstGeom>
        </p:spPr>
        <p:txBody>
          <a:bodyPr wrap="square">
            <a:spAutoFit/>
          </a:bodyPr>
          <a:lstStyle/>
          <a:p>
            <a:pPr marL="17780" indent="342265" algn="just">
              <a:lnSpc>
                <a:spcPct val="103000"/>
              </a:lnSpc>
              <a:spcAft>
                <a:spcPts val="25"/>
              </a:spcAft>
            </a:pPr>
            <a:r>
              <a:rPr lang="id-ID" sz="1400" dirty="0">
                <a:solidFill>
                  <a:srgbClr val="000000"/>
                </a:solidFill>
                <a:latin typeface="Times New Roman" panose="02020603050405020304" pitchFamily="18" charset="0"/>
                <a:ea typeface="Times New Roman" panose="02020603050405020304" pitchFamily="18" charset="0"/>
              </a:rPr>
              <a:t>Gambar 4.10 menampilkan beberapa tampilan indikator yang menggambarkan hasil pengujian sensor ultrasonik dan sensor laser. Pada indikator tersebut, terdapat label "jarak" yang digunakan untuk menunjukkan hasil pengukuran jarak antara troli dengan benda yang terdeteksi oleh sensor. </a:t>
            </a:r>
            <a:endParaRPr lang="id-ID" sz="1400" dirty="0" smtClean="0">
              <a:solidFill>
                <a:srgbClr val="000000"/>
              </a:solidFill>
              <a:latin typeface="Times New Roman" panose="02020603050405020304" pitchFamily="18" charset="0"/>
              <a:ea typeface="Times New Roman" panose="02020603050405020304" pitchFamily="18" charset="0"/>
            </a:endParaRPr>
          </a:p>
          <a:p>
            <a:pPr marL="17780" indent="342265" algn="just">
              <a:lnSpc>
                <a:spcPct val="103000"/>
              </a:lnSpc>
              <a:spcAft>
                <a:spcPts val="25"/>
              </a:spcAft>
            </a:pPr>
            <a:endParaRPr lang="id-ID" sz="1400" dirty="0">
              <a:solidFill>
                <a:srgbClr val="000000"/>
              </a:solidFill>
              <a:latin typeface="Times New Roman" panose="02020603050405020304" pitchFamily="18" charset="0"/>
              <a:ea typeface="Times New Roman" panose="02020603050405020304" pitchFamily="18" charset="0"/>
            </a:endParaRPr>
          </a:p>
          <a:p>
            <a:pPr marL="17780" indent="342265" algn="just">
              <a:lnSpc>
                <a:spcPct val="103000"/>
              </a:lnSpc>
              <a:spcAft>
                <a:spcPts val="25"/>
              </a:spcAft>
            </a:pPr>
            <a:r>
              <a:rPr lang="id-ID" sz="1400" dirty="0" smtClean="0">
                <a:solidFill>
                  <a:srgbClr val="000000"/>
                </a:solidFill>
                <a:latin typeface="Times New Roman" panose="02020603050405020304" pitchFamily="18" charset="0"/>
                <a:ea typeface="Times New Roman" panose="02020603050405020304" pitchFamily="18" charset="0"/>
              </a:rPr>
              <a:t>Layar </a:t>
            </a:r>
            <a:r>
              <a:rPr lang="id-ID" sz="1400" dirty="0">
                <a:solidFill>
                  <a:srgbClr val="000000"/>
                </a:solidFill>
                <a:latin typeface="Times New Roman" panose="02020603050405020304" pitchFamily="18" charset="0"/>
                <a:ea typeface="Times New Roman" panose="02020603050405020304" pitchFamily="18" charset="0"/>
              </a:rPr>
              <a:t>LCD menampilkan angka-angka 26, 32, 58, dan 99, yang mewakili jarak antara troli dan benda yang terdeteksi oleh sensor ultrasonik pada sisi kanan (26 cm), sisi depan (32 cm), sisi kiri (58 cm), dan sisi belakang menggunakan sensor laser (99 cm). Ketiga nilai jarak ini digunakan untuk memungkinkan troli menghindari halangan saat bergerak.</a:t>
            </a:r>
          </a:p>
        </p:txBody>
      </p:sp>
      <p:pic>
        <p:nvPicPr>
          <p:cNvPr id="29" name="Picture 28"/>
          <p:cNvPicPr>
            <a:picLocks noChangeAspect="1"/>
          </p:cNvPicPr>
          <p:nvPr/>
        </p:nvPicPr>
        <p:blipFill>
          <a:blip r:embed="rId7"/>
          <a:stretch>
            <a:fillRect/>
          </a:stretch>
        </p:blipFill>
        <p:spPr>
          <a:xfrm>
            <a:off x="8872953" y="1584995"/>
            <a:ext cx="3741393" cy="1392410"/>
          </a:xfrm>
          <a:prstGeom prst="rect">
            <a:avLst/>
          </a:prstGeom>
        </p:spPr>
      </p:pic>
    </p:spTree>
    <p:extLst>
      <p:ext uri="{BB962C8B-B14F-4D97-AF65-F5344CB8AC3E}">
        <p14:creationId xmlns:p14="http://schemas.microsoft.com/office/powerpoint/2010/main" val="1267913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8" y="1127760"/>
            <a:ext cx="4958081" cy="40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smtClean="0">
                <a:latin typeface="BankGothic Md BT" panose="020B0807020203060204" pitchFamily="34" charset="0"/>
              </a:rPr>
              <a:t>BAB 5 PENUTUP</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152402" y="1125974"/>
            <a:ext cx="5405120" cy="400110"/>
          </a:xfrm>
          <a:prstGeom prst="rect">
            <a:avLst/>
          </a:prstGeom>
          <a:noFill/>
        </p:spPr>
        <p:txBody>
          <a:bodyPr wrap="square" rtlCol="0">
            <a:spAutoFit/>
          </a:bodyPr>
          <a:lstStyle/>
          <a:p>
            <a:pPr algn="ctr"/>
            <a:r>
              <a:rPr lang="en-US" sz="2000" b="1" dirty="0">
                <a:latin typeface="Times New Roman" panose="02020603050405020304" pitchFamily="18" charset="0"/>
              </a:rPr>
              <a:t>KESIMPULAN</a:t>
            </a:r>
            <a:endParaRPr lang="en-ID" sz="2000" b="1" dirty="0">
              <a:latin typeface="BankGothic Lt BT" panose="020B0607020203060204" pitchFamily="34" charset="0"/>
            </a:endParaRPr>
          </a:p>
        </p:txBody>
      </p:sp>
      <p:sp>
        <p:nvSpPr>
          <p:cNvPr id="20" name="Rectangle 19"/>
          <p:cNvSpPr/>
          <p:nvPr/>
        </p:nvSpPr>
        <p:spPr>
          <a:xfrm>
            <a:off x="79871" y="1563736"/>
            <a:ext cx="7145297" cy="4847224"/>
          </a:xfrm>
          <a:prstGeom prst="rect">
            <a:avLst/>
          </a:prstGeom>
        </p:spPr>
        <p:txBody>
          <a:bodyPr wrap="square">
            <a:spAutoFit/>
          </a:bodyPr>
          <a:lstStyle/>
          <a:p>
            <a:pPr marL="179705" indent="-171450" algn="just">
              <a:lnSpc>
                <a:spcPct val="103000"/>
              </a:lnSpc>
              <a:spcAft>
                <a:spcPts val="25"/>
              </a:spcAft>
              <a:buFont typeface="Arial" panose="020B0604020202020204" pitchFamily="34" charset="0"/>
              <a:buChar char="•"/>
            </a:pPr>
            <a:r>
              <a:rPr lang="id-ID" sz="1600" dirty="0" smtClean="0">
                <a:solidFill>
                  <a:srgbClr val="000000"/>
                </a:solidFill>
                <a:latin typeface="Times New Roman" panose="02020603050405020304" pitchFamily="18" charset="0"/>
                <a:ea typeface="Times New Roman" panose="02020603050405020304" pitchFamily="18" charset="0"/>
              </a:rPr>
              <a:t>Pendeteksian hand </a:t>
            </a:r>
            <a:r>
              <a:rPr lang="id-ID" sz="1600" i="1" dirty="0" smtClean="0">
                <a:solidFill>
                  <a:srgbClr val="000000"/>
                </a:solidFill>
                <a:latin typeface="Times New Roman" panose="02020603050405020304" pitchFamily="18" charset="0"/>
                <a:ea typeface="Times New Roman" panose="02020603050405020304" pitchFamily="18" charset="0"/>
              </a:rPr>
              <a:t>gesture</a:t>
            </a:r>
            <a:r>
              <a:rPr lang="id-ID" sz="1600" dirty="0" smtClean="0">
                <a:solidFill>
                  <a:srgbClr val="000000"/>
                </a:solidFill>
                <a:latin typeface="Times New Roman" panose="02020603050405020304" pitchFamily="18" charset="0"/>
                <a:ea typeface="Times New Roman" panose="02020603050405020304" pitchFamily="18" charset="0"/>
              </a:rPr>
              <a:t> memiliki kemampuan untuk mendeteksi objek hand </a:t>
            </a:r>
            <a:r>
              <a:rPr lang="id-ID" sz="1600" i="1" dirty="0" smtClean="0">
                <a:solidFill>
                  <a:srgbClr val="000000"/>
                </a:solidFill>
                <a:latin typeface="Times New Roman" panose="02020603050405020304" pitchFamily="18" charset="0"/>
                <a:ea typeface="Times New Roman" panose="02020603050405020304" pitchFamily="18" charset="0"/>
              </a:rPr>
              <a:t>gesture</a:t>
            </a:r>
            <a:r>
              <a:rPr lang="id-ID" sz="1600" dirty="0" smtClean="0">
                <a:solidFill>
                  <a:srgbClr val="000000"/>
                </a:solidFill>
                <a:latin typeface="Times New Roman" panose="02020603050405020304" pitchFamily="18" charset="0"/>
                <a:ea typeface="Times New Roman" panose="02020603050405020304" pitchFamily="18" charset="0"/>
              </a:rPr>
              <a:t> pada jarak minimal 25 cm hingga jarak maksimal 650 cm.</a:t>
            </a:r>
          </a:p>
          <a:p>
            <a:pPr marL="8255" algn="just">
              <a:lnSpc>
                <a:spcPct val="103000"/>
              </a:lnSpc>
              <a:spcAft>
                <a:spcPts val="25"/>
              </a:spcAft>
            </a:pPr>
            <a:r>
              <a:rPr lang="id-ID" sz="1600" dirty="0" smtClean="0">
                <a:solidFill>
                  <a:srgbClr val="000000"/>
                </a:solidFill>
                <a:latin typeface="Times New Roman" panose="02020603050405020304" pitchFamily="18" charset="0"/>
                <a:ea typeface="Times New Roman" panose="02020603050405020304" pitchFamily="18" charset="0"/>
              </a:rPr>
              <a:t> </a:t>
            </a:r>
          </a:p>
          <a:p>
            <a:pPr marL="179705" indent="-171450" algn="just">
              <a:lnSpc>
                <a:spcPct val="103000"/>
              </a:lnSpc>
              <a:spcAft>
                <a:spcPts val="25"/>
              </a:spcAft>
              <a:buFont typeface="Arial" panose="020B0604020202020204" pitchFamily="34" charset="0"/>
              <a:buChar char="•"/>
            </a:pPr>
            <a:r>
              <a:rPr lang="id-ID" sz="1600" dirty="0" smtClean="0">
                <a:solidFill>
                  <a:srgbClr val="000000"/>
                </a:solidFill>
                <a:latin typeface="Times New Roman" panose="02020603050405020304" pitchFamily="18" charset="0"/>
                <a:ea typeface="Times New Roman" panose="02020603050405020304" pitchFamily="18" charset="0"/>
              </a:rPr>
              <a:t>Hal ini menunjukkan bahwa semakin jauh tangan terdeteksi oleh kamera, semakin sulit untuk mengenali bentuk tangan tersebut. sehingga jarak yang ideal untuk mendeteksi objek tangan adalah berkisar antara 50 hingga 150 cm.</a:t>
            </a:r>
          </a:p>
          <a:p>
            <a:pPr marL="179705" indent="-171450" algn="just">
              <a:lnSpc>
                <a:spcPct val="103000"/>
              </a:lnSpc>
              <a:spcAft>
                <a:spcPts val="25"/>
              </a:spcAft>
              <a:buFont typeface="Arial" panose="020B0604020202020204" pitchFamily="34" charset="0"/>
              <a:buChar char="•"/>
            </a:pPr>
            <a:endParaRPr lang="id-ID" sz="1600" dirty="0" smtClean="0">
              <a:solidFill>
                <a:srgbClr val="000000"/>
              </a:solidFill>
              <a:latin typeface="Times New Roman" panose="02020603050405020304" pitchFamily="18" charset="0"/>
              <a:ea typeface="Times New Roman" panose="02020603050405020304" pitchFamily="18" charset="0"/>
            </a:endParaRPr>
          </a:p>
          <a:p>
            <a:pPr marL="179705" indent="-171450" algn="just">
              <a:lnSpc>
                <a:spcPct val="103000"/>
              </a:lnSpc>
              <a:spcAft>
                <a:spcPts val="25"/>
              </a:spcAft>
              <a:buFont typeface="Arial" panose="020B0604020202020204" pitchFamily="34" charset="0"/>
              <a:buChar char="•"/>
            </a:pPr>
            <a:r>
              <a:rPr lang="id-ID" sz="1600" dirty="0" smtClean="0">
                <a:solidFill>
                  <a:srgbClr val="000000"/>
                </a:solidFill>
                <a:latin typeface="Times New Roman" panose="02020603050405020304" pitchFamily="18" charset="0"/>
                <a:ea typeface="Times New Roman" panose="02020603050405020304" pitchFamily="18" charset="0"/>
              </a:rPr>
              <a:t>intensitas cahaya ideal adalah 10 lux. </a:t>
            </a:r>
          </a:p>
          <a:p>
            <a:pPr marL="179705" indent="-171450" algn="just">
              <a:lnSpc>
                <a:spcPct val="103000"/>
              </a:lnSpc>
              <a:spcAft>
                <a:spcPts val="25"/>
              </a:spcAft>
              <a:buFont typeface="Arial" panose="020B0604020202020204" pitchFamily="34" charset="0"/>
              <a:buChar char="•"/>
            </a:pPr>
            <a:endParaRPr lang="id-ID" sz="1600" dirty="0" smtClean="0">
              <a:solidFill>
                <a:srgbClr val="000000"/>
              </a:solidFill>
              <a:latin typeface="Times New Roman" panose="02020603050405020304" pitchFamily="18" charset="0"/>
              <a:ea typeface="Times New Roman" panose="02020603050405020304" pitchFamily="18" charset="0"/>
            </a:endParaRPr>
          </a:p>
          <a:p>
            <a:pPr marL="179705" indent="-171450" algn="just">
              <a:lnSpc>
                <a:spcPct val="103000"/>
              </a:lnSpc>
              <a:spcAft>
                <a:spcPts val="25"/>
              </a:spcAft>
              <a:buFont typeface="Arial" panose="020B0604020202020204" pitchFamily="34" charset="0"/>
              <a:buChar char="•"/>
            </a:pPr>
            <a:r>
              <a:rPr lang="id-ID" sz="1600" dirty="0" smtClean="0">
                <a:solidFill>
                  <a:srgbClr val="000000"/>
                </a:solidFill>
                <a:latin typeface="Times New Roman" panose="02020603050405020304" pitchFamily="18" charset="0"/>
                <a:ea typeface="Times New Roman" panose="02020603050405020304" pitchFamily="18" charset="0"/>
              </a:rPr>
              <a:t>rata-rata respon error servo tercatat sebesar -3,24%.</a:t>
            </a:r>
          </a:p>
          <a:p>
            <a:pPr marL="179705" indent="-171450" algn="just">
              <a:lnSpc>
                <a:spcPct val="103000"/>
              </a:lnSpc>
              <a:spcAft>
                <a:spcPts val="25"/>
              </a:spcAft>
              <a:buFont typeface="Arial" panose="020B0604020202020204" pitchFamily="34" charset="0"/>
              <a:buChar char="•"/>
            </a:pPr>
            <a:endParaRPr lang="id-ID" sz="1600" dirty="0" smtClean="0">
              <a:solidFill>
                <a:srgbClr val="000000"/>
              </a:solidFill>
              <a:latin typeface="Times New Roman" panose="02020603050405020304" pitchFamily="18" charset="0"/>
              <a:ea typeface="Times New Roman" panose="02020603050405020304" pitchFamily="18" charset="0"/>
            </a:endParaRPr>
          </a:p>
          <a:p>
            <a:pPr marL="179705" indent="-171450" algn="just">
              <a:lnSpc>
                <a:spcPct val="103000"/>
              </a:lnSpc>
              <a:spcAft>
                <a:spcPts val="25"/>
              </a:spcAft>
              <a:buFont typeface="Arial" panose="020B0604020202020204" pitchFamily="34" charset="0"/>
              <a:buChar char="•"/>
            </a:pPr>
            <a:r>
              <a:rPr lang="id-ID" sz="1600" dirty="0">
                <a:solidFill>
                  <a:srgbClr val="000000"/>
                </a:solidFill>
                <a:latin typeface="Times New Roman" panose="02020603050405020304" pitchFamily="18" charset="0"/>
                <a:ea typeface="Times New Roman" panose="02020603050405020304" pitchFamily="18" charset="0"/>
              </a:rPr>
              <a:t>Robot troli juga memiliki batas beban maksimal yang dapat diangkut sebesar 50 Kg, </a:t>
            </a:r>
            <a:endParaRPr lang="id-ID" sz="1600" dirty="0" smtClean="0">
              <a:solidFill>
                <a:srgbClr val="000000"/>
              </a:solidFill>
              <a:latin typeface="Times New Roman" panose="02020603050405020304" pitchFamily="18" charset="0"/>
              <a:ea typeface="Times New Roman" panose="02020603050405020304" pitchFamily="18" charset="0"/>
            </a:endParaRPr>
          </a:p>
          <a:p>
            <a:pPr marL="179705" indent="-171450" algn="just">
              <a:lnSpc>
                <a:spcPct val="103000"/>
              </a:lnSpc>
              <a:spcAft>
                <a:spcPts val="25"/>
              </a:spcAft>
              <a:buFont typeface="Arial" panose="020B0604020202020204" pitchFamily="34" charset="0"/>
              <a:buChar char="•"/>
            </a:pPr>
            <a:endParaRPr lang="id-ID" sz="1600" dirty="0">
              <a:solidFill>
                <a:srgbClr val="000000"/>
              </a:solidFill>
              <a:latin typeface="Times New Roman" panose="02020603050405020304" pitchFamily="18" charset="0"/>
              <a:ea typeface="Times New Roman" panose="02020603050405020304" pitchFamily="18" charset="0"/>
            </a:endParaRPr>
          </a:p>
          <a:p>
            <a:pPr marL="179705" indent="-171450" algn="just">
              <a:lnSpc>
                <a:spcPct val="103000"/>
              </a:lnSpc>
              <a:spcAft>
                <a:spcPts val="25"/>
              </a:spcAft>
              <a:buFont typeface="Arial" panose="020B0604020202020204" pitchFamily="34" charset="0"/>
              <a:buChar char="•"/>
            </a:pPr>
            <a:r>
              <a:rPr lang="id-ID" sz="1600" dirty="0">
                <a:solidFill>
                  <a:srgbClr val="000000"/>
                </a:solidFill>
                <a:latin typeface="Times New Roman" panose="02020603050405020304" pitchFamily="18" charset="0"/>
                <a:ea typeface="Times New Roman" panose="02020603050405020304" pitchFamily="18" charset="0"/>
              </a:rPr>
              <a:t>kecepatan rata-rata troli saat tidak ada beban adalah 17,48 cm/s. </a:t>
            </a:r>
            <a:endParaRPr lang="id-ID" sz="1600" dirty="0" smtClean="0">
              <a:solidFill>
                <a:srgbClr val="000000"/>
              </a:solidFill>
              <a:latin typeface="Times New Roman" panose="02020603050405020304" pitchFamily="18" charset="0"/>
              <a:ea typeface="Times New Roman" panose="02020603050405020304" pitchFamily="18" charset="0"/>
            </a:endParaRPr>
          </a:p>
          <a:p>
            <a:pPr marL="179705" indent="-171450" algn="just">
              <a:lnSpc>
                <a:spcPct val="103000"/>
              </a:lnSpc>
              <a:spcAft>
                <a:spcPts val="25"/>
              </a:spcAft>
              <a:buFont typeface="Arial" panose="020B0604020202020204" pitchFamily="34" charset="0"/>
              <a:buChar char="•"/>
            </a:pPr>
            <a:endParaRPr lang="id-ID" sz="1600" dirty="0">
              <a:solidFill>
                <a:srgbClr val="000000"/>
              </a:solidFill>
              <a:latin typeface="Times New Roman" panose="02020603050405020304" pitchFamily="18" charset="0"/>
              <a:ea typeface="Times New Roman" panose="02020603050405020304" pitchFamily="18" charset="0"/>
            </a:endParaRPr>
          </a:p>
          <a:p>
            <a:pPr marL="179705" indent="-171450" algn="just">
              <a:lnSpc>
                <a:spcPct val="103000"/>
              </a:lnSpc>
              <a:spcAft>
                <a:spcPts val="25"/>
              </a:spcAft>
              <a:buFont typeface="Arial" panose="020B0604020202020204" pitchFamily="34" charset="0"/>
              <a:buChar char="•"/>
            </a:pPr>
            <a:r>
              <a:rPr lang="id-ID" sz="1600" dirty="0">
                <a:solidFill>
                  <a:srgbClr val="000000"/>
                </a:solidFill>
                <a:latin typeface="Times New Roman" panose="02020603050405020304" pitchFamily="18" charset="0"/>
                <a:ea typeface="Times New Roman" panose="02020603050405020304" pitchFamily="18" charset="0"/>
              </a:rPr>
              <a:t>Percobaan menunjukkan bahwa baterai dengan batas discharge 10,5V dapat bertahan selama </a:t>
            </a:r>
            <a:r>
              <a:rPr lang="id-ID" sz="1600" dirty="0" smtClean="0">
                <a:solidFill>
                  <a:srgbClr val="000000"/>
                </a:solidFill>
                <a:latin typeface="Times New Roman" panose="02020603050405020304" pitchFamily="18" charset="0"/>
                <a:ea typeface="Times New Roman" panose="02020603050405020304" pitchFamily="18" charset="0"/>
              </a:rPr>
              <a:t>55 </a:t>
            </a:r>
            <a:r>
              <a:rPr lang="id-ID" sz="1600" dirty="0">
                <a:solidFill>
                  <a:srgbClr val="000000"/>
                </a:solidFill>
                <a:latin typeface="Times New Roman" panose="02020603050405020304" pitchFamily="18" charset="0"/>
                <a:ea typeface="Times New Roman" panose="02020603050405020304" pitchFamily="18" charset="0"/>
              </a:rPr>
              <a:t>menit tanpa beban dan 47 menit dengan beban 5Kg. </a:t>
            </a:r>
          </a:p>
          <a:p>
            <a:pPr marL="179705" indent="-171450" algn="just">
              <a:lnSpc>
                <a:spcPct val="103000"/>
              </a:lnSpc>
              <a:spcAft>
                <a:spcPts val="25"/>
              </a:spcAft>
              <a:buFont typeface="Arial" panose="020B0604020202020204" pitchFamily="34" charset="0"/>
              <a:buChar char="•"/>
            </a:pPr>
            <a:endParaRPr lang="id-ID" sz="1200" dirty="0">
              <a:solidFill>
                <a:srgbClr val="000000"/>
              </a:solidFill>
              <a:latin typeface="Times New Roman" panose="02020603050405020304" pitchFamily="18" charset="0"/>
              <a:ea typeface="Times New Roman" panose="02020603050405020304" pitchFamily="18" charset="0"/>
            </a:endParaRPr>
          </a:p>
        </p:txBody>
      </p:sp>
      <p:pic>
        <p:nvPicPr>
          <p:cNvPr id="27" name="Picture 26"/>
          <p:cNvPicPr>
            <a:picLocks noChangeAspect="1"/>
          </p:cNvPicPr>
          <p:nvPr/>
        </p:nvPicPr>
        <p:blipFill>
          <a:blip r:embed="rId5"/>
          <a:stretch>
            <a:fillRect/>
          </a:stretch>
        </p:blipFill>
        <p:spPr>
          <a:xfrm>
            <a:off x="7464781" y="1728280"/>
            <a:ext cx="4156811" cy="3287755"/>
          </a:xfrm>
          <a:prstGeom prst="rect">
            <a:avLst/>
          </a:prstGeom>
        </p:spPr>
      </p:pic>
    </p:spTree>
    <p:extLst>
      <p:ext uri="{BB962C8B-B14F-4D97-AF65-F5344CB8AC3E}">
        <p14:creationId xmlns:p14="http://schemas.microsoft.com/office/powerpoint/2010/main" val="634207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18" y="1127760"/>
            <a:ext cx="4958081" cy="40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smtClean="0">
                <a:latin typeface="BankGothic Md BT" panose="020B0807020203060204" pitchFamily="34" charset="0"/>
              </a:rPr>
              <a:t>BAB 5 PENUTUP</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152402" y="1125974"/>
            <a:ext cx="5405120" cy="400110"/>
          </a:xfrm>
          <a:prstGeom prst="rect">
            <a:avLst/>
          </a:prstGeom>
          <a:noFill/>
        </p:spPr>
        <p:txBody>
          <a:bodyPr wrap="square" rtlCol="0">
            <a:spAutoFit/>
          </a:bodyPr>
          <a:lstStyle/>
          <a:p>
            <a:pPr algn="ctr"/>
            <a:r>
              <a:rPr lang="id-ID" sz="2000" b="1" dirty="0" smtClean="0">
                <a:latin typeface="Times New Roman" panose="02020603050405020304" pitchFamily="18" charset="0"/>
              </a:rPr>
              <a:t>DEMO</a:t>
            </a:r>
            <a:endParaRPr lang="en-ID" sz="2000" b="1" dirty="0">
              <a:latin typeface="BankGothic Lt BT" panose="020B0607020203060204" pitchFamily="34" charset="0"/>
            </a:endParaRPr>
          </a:p>
        </p:txBody>
      </p:sp>
    </p:spTree>
    <p:extLst>
      <p:ext uri="{BB962C8B-B14F-4D97-AF65-F5344CB8AC3E}">
        <p14:creationId xmlns:p14="http://schemas.microsoft.com/office/powerpoint/2010/main" val="3890920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en-US" sz="2400" dirty="0">
                <a:latin typeface="BankGothic Md BT" panose="020B0807020203060204" pitchFamily="34" charset="0"/>
              </a:rPr>
              <a:t>Daftar </a:t>
            </a:r>
            <a:r>
              <a:rPr lang="en-US" sz="2400" dirty="0" err="1">
                <a:latin typeface="BankGothic Md BT" panose="020B0807020203060204" pitchFamily="34" charset="0"/>
              </a:rPr>
              <a:t>pustaka</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3" name="Rectangle 2"/>
          <p:cNvSpPr/>
          <p:nvPr/>
        </p:nvSpPr>
        <p:spPr>
          <a:xfrm>
            <a:off x="306516" y="1061105"/>
            <a:ext cx="5987604" cy="5322996"/>
          </a:xfrm>
          <a:prstGeom prst="rect">
            <a:avLst/>
          </a:prstGeom>
        </p:spPr>
        <p:txBody>
          <a:bodyPr wrap="square">
            <a:spAutoFit/>
          </a:bodyPr>
          <a:lstStyle/>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	I. Febri, T. Setya, and F. Sadika, “Perancangan Troli Mandiri Untuk Pengunjung di Pasar Modern ( Studi Kasus : Pasar Modern Batununggal Indah ),” </a:t>
            </a:r>
            <a:r>
              <a:rPr lang="id-ID" sz="1000" i="1" dirty="0">
                <a:solidFill>
                  <a:srgbClr val="000000"/>
                </a:solidFill>
                <a:latin typeface="Times New Roman" panose="02020603050405020304" pitchFamily="18" charset="0"/>
                <a:ea typeface="Times New Roman" panose="02020603050405020304" pitchFamily="18" charset="0"/>
              </a:rPr>
              <a:t>e-Proceeding Art Des.</a:t>
            </a:r>
            <a:r>
              <a:rPr lang="id-ID" sz="1000" dirty="0">
                <a:solidFill>
                  <a:srgbClr val="000000"/>
                </a:solidFill>
                <a:latin typeface="Times New Roman" panose="02020603050405020304" pitchFamily="18" charset="0"/>
                <a:ea typeface="Times New Roman" panose="02020603050405020304" pitchFamily="18" charset="0"/>
              </a:rPr>
              <a:t>, vol. 7, no. 2, pp. 5642–5654, 2020.</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	J. S. Putra, “Pengembangan Robot Troli,” </a:t>
            </a:r>
            <a:r>
              <a:rPr lang="id-ID" sz="1000" i="1" dirty="0">
                <a:solidFill>
                  <a:srgbClr val="000000"/>
                </a:solidFill>
                <a:latin typeface="Times New Roman" panose="02020603050405020304" pitchFamily="18" charset="0"/>
                <a:ea typeface="Times New Roman" panose="02020603050405020304" pitchFamily="18" charset="0"/>
              </a:rPr>
              <a:t>Semin. Has. Elektro SI ITN Malang</a:t>
            </a:r>
            <a:r>
              <a:rPr lang="id-ID" sz="1000" dirty="0">
                <a:solidFill>
                  <a:srgbClr val="000000"/>
                </a:solidFill>
                <a:latin typeface="Times New Roman" panose="02020603050405020304" pitchFamily="18" charset="0"/>
                <a:ea typeface="Times New Roman" panose="02020603050405020304" pitchFamily="18" charset="0"/>
              </a:rPr>
              <a:t>, pp. 2–13, 2019.</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	M. Lovita and R. Mukhaiyar, “Rancang Bangun Troli Otomatis Berbasis Computer Vision,” </a:t>
            </a:r>
            <a:r>
              <a:rPr lang="id-ID" sz="1000" i="1" dirty="0">
                <a:solidFill>
                  <a:srgbClr val="000000"/>
                </a:solidFill>
                <a:latin typeface="Times New Roman" panose="02020603050405020304" pitchFamily="18" charset="0"/>
                <a:ea typeface="Times New Roman" panose="02020603050405020304" pitchFamily="18" charset="0"/>
              </a:rPr>
              <a:t>JTEIN J. Tek. Elektro Indones.</a:t>
            </a:r>
            <a:r>
              <a:rPr lang="id-ID" sz="1000" dirty="0">
                <a:solidFill>
                  <a:srgbClr val="000000"/>
                </a:solidFill>
                <a:latin typeface="Times New Roman" panose="02020603050405020304" pitchFamily="18" charset="0"/>
                <a:ea typeface="Times New Roman" panose="02020603050405020304" pitchFamily="18" charset="0"/>
              </a:rPr>
              <a:t>, vol. 3, no. 2, pp. 399–406, 2022.</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[4]	F. I. Pasaribu and S. Yogen, “Perancangan Prototype Troli Pengangkut Barang Otomatis Mengikuti Pergerakan Manusia,” </a:t>
            </a:r>
            <a:r>
              <a:rPr lang="id-ID" sz="1000" i="1" dirty="0">
                <a:solidFill>
                  <a:srgbClr val="000000"/>
                </a:solidFill>
                <a:latin typeface="Times New Roman" panose="02020603050405020304" pitchFamily="18" charset="0"/>
                <a:ea typeface="Times New Roman" panose="02020603050405020304" pitchFamily="18" charset="0"/>
              </a:rPr>
              <a:t>RELE (Rekayasa Elektr. dan Energi)  J. Tek. Elektro</a:t>
            </a:r>
            <a:r>
              <a:rPr lang="id-ID" sz="1000" dirty="0">
                <a:solidFill>
                  <a:srgbClr val="000000"/>
                </a:solidFill>
                <a:latin typeface="Times New Roman" panose="02020603050405020304" pitchFamily="18" charset="0"/>
                <a:ea typeface="Times New Roman" panose="02020603050405020304" pitchFamily="18" charset="0"/>
              </a:rPr>
              <a:t>, vol. 1, no. 2, pp. 82–92, 2019, doi: 10.30596/rele.v1i2.3011.</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[5]	F. S. Anggreyani and E. Alimudin, “Shopping Trolley Automatically Move Following Color With Camera,” </a:t>
            </a:r>
            <a:r>
              <a:rPr lang="id-ID" sz="1000" i="1" dirty="0">
                <a:solidFill>
                  <a:srgbClr val="000000"/>
                </a:solidFill>
                <a:latin typeface="Times New Roman" panose="02020603050405020304" pitchFamily="18" charset="0"/>
                <a:ea typeface="Times New Roman" panose="02020603050405020304" pitchFamily="18" charset="0"/>
              </a:rPr>
              <a:t>Politek. Negeri Cilacap</a:t>
            </a:r>
            <a:r>
              <a:rPr lang="id-ID" sz="1000" dirty="0">
                <a:solidFill>
                  <a:srgbClr val="000000"/>
                </a:solidFill>
                <a:latin typeface="Times New Roman" panose="02020603050405020304" pitchFamily="18" charset="0"/>
                <a:ea typeface="Times New Roman" panose="02020603050405020304" pitchFamily="18" charset="0"/>
              </a:rPr>
              <a:t>, 2022.</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[6]	S. Muharom, S. Asnawi, and A. Bachri, “Robot Pengikut Target Berdasarkan Bentuk dan Warna Menggunakan Metode HSV Untuk Aplikasi Assistant Robot,” </a:t>
            </a:r>
            <a:r>
              <a:rPr lang="id-ID" sz="1000" i="1" dirty="0">
                <a:solidFill>
                  <a:srgbClr val="000000"/>
                </a:solidFill>
                <a:latin typeface="Times New Roman" panose="02020603050405020304" pitchFamily="18" charset="0"/>
                <a:ea typeface="Times New Roman" panose="02020603050405020304" pitchFamily="18" charset="0"/>
              </a:rPr>
              <a:t>JE-Unisla</a:t>
            </a:r>
            <a:r>
              <a:rPr lang="id-ID" sz="1000" dirty="0">
                <a:solidFill>
                  <a:srgbClr val="000000"/>
                </a:solidFill>
                <a:latin typeface="Times New Roman" panose="02020603050405020304" pitchFamily="18" charset="0"/>
                <a:ea typeface="Times New Roman" panose="02020603050405020304" pitchFamily="18" charset="0"/>
              </a:rPr>
              <a:t>, vol. 6, no. 1, p. 415, 2021, doi: 10.30736/je.v6i1.571.</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[7]	F. S. Samidi*, I. S. Mustafa, and N. A. M. Radzi, “An Intelligent Following Sensor Shopping Cart,” </a:t>
            </a:r>
            <a:r>
              <a:rPr lang="id-ID" sz="1000" i="1" dirty="0">
                <a:solidFill>
                  <a:srgbClr val="000000"/>
                </a:solidFill>
                <a:latin typeface="Times New Roman" panose="02020603050405020304" pitchFamily="18" charset="0"/>
                <a:ea typeface="Times New Roman" panose="02020603050405020304" pitchFamily="18" charset="0"/>
              </a:rPr>
              <a:t>Int. J. Recent Technol. Eng.</a:t>
            </a:r>
            <a:r>
              <a:rPr lang="id-ID" sz="1000" dirty="0">
                <a:solidFill>
                  <a:srgbClr val="000000"/>
                </a:solidFill>
                <a:latin typeface="Times New Roman" panose="02020603050405020304" pitchFamily="18" charset="0"/>
                <a:ea typeface="Times New Roman" panose="02020603050405020304" pitchFamily="18" charset="0"/>
              </a:rPr>
              <a:t>, vol. 8, no. 4, pp. 6249–6255, 2019.</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[8]	K. Ingole and S. R. Khedkar, “Automatic Human Following Trolley Using Raspberry Pi,” </a:t>
            </a:r>
            <a:r>
              <a:rPr lang="id-ID" sz="1000" i="1" dirty="0">
                <a:solidFill>
                  <a:srgbClr val="000000"/>
                </a:solidFill>
                <a:latin typeface="Times New Roman" panose="02020603050405020304" pitchFamily="18" charset="0"/>
                <a:ea typeface="Times New Roman" panose="02020603050405020304" pitchFamily="18" charset="0"/>
              </a:rPr>
              <a:t>Int. Res. J. Eng. Technol.</a:t>
            </a:r>
            <a:r>
              <a:rPr lang="id-ID" sz="1000" dirty="0">
                <a:solidFill>
                  <a:srgbClr val="000000"/>
                </a:solidFill>
                <a:latin typeface="Times New Roman" panose="02020603050405020304" pitchFamily="18" charset="0"/>
                <a:ea typeface="Times New Roman" panose="02020603050405020304" pitchFamily="18" charset="0"/>
              </a:rPr>
              <a:t>, vol. 08, no. 07, pp. 1558–1563, 2021, [Online]. Available: www.irjet.net</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[9]	K. Sekar, V. Rajkumar, R. Thileeban, and S. Sudharsan, “Hand Gesture Controlled Robot,” </a:t>
            </a:r>
            <a:r>
              <a:rPr lang="id-ID" sz="1000" i="1" dirty="0">
                <a:solidFill>
                  <a:srgbClr val="000000"/>
                </a:solidFill>
                <a:latin typeface="Times New Roman" panose="02020603050405020304" pitchFamily="18" charset="0"/>
                <a:ea typeface="Times New Roman" panose="02020603050405020304" pitchFamily="18" charset="0"/>
              </a:rPr>
              <a:t>Int. J. Eng. Res. Technol.</a:t>
            </a:r>
            <a:r>
              <a:rPr lang="id-ID" sz="1000" dirty="0">
                <a:solidFill>
                  <a:srgbClr val="000000"/>
                </a:solidFill>
                <a:latin typeface="Times New Roman" panose="02020603050405020304" pitchFamily="18" charset="0"/>
                <a:ea typeface="Times New Roman" panose="02020603050405020304" pitchFamily="18" charset="0"/>
              </a:rPr>
              <a:t>, vol. 9, no. 11, pp. 17–19, 2020, doi: 10.1007/978-981-33-4909-4_64.</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[10]	B. Prasetyo, K. Exaudi, and S. Sembiring, “Implementasi Gerakan Tangan terhadap Navigasi Robot Beroda menggunakan Teknik Accelerometer,” </a:t>
            </a:r>
            <a:r>
              <a:rPr lang="id-ID" sz="1000" i="1" dirty="0">
                <a:solidFill>
                  <a:srgbClr val="000000"/>
                </a:solidFill>
                <a:latin typeface="Times New Roman" panose="02020603050405020304" pitchFamily="18" charset="0"/>
                <a:ea typeface="Times New Roman" panose="02020603050405020304" pitchFamily="18" charset="0"/>
              </a:rPr>
              <a:t>Emit. J. Tek. Elektro</a:t>
            </a:r>
            <a:r>
              <a:rPr lang="id-ID" sz="1000" dirty="0">
                <a:solidFill>
                  <a:srgbClr val="000000"/>
                </a:solidFill>
                <a:latin typeface="Times New Roman" panose="02020603050405020304" pitchFamily="18" charset="0"/>
                <a:ea typeface="Times New Roman" panose="02020603050405020304" pitchFamily="18" charset="0"/>
              </a:rPr>
              <a:t>, vol. 21, no. 2, pp. 142–147, 2021, doi: 10.23917/emitor.v21i2.14228.</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[11]	S. B. Bhaskoro and M. A. A. Aziz, “Pengendalian Gerak Robot menggunakan Semantik Citra Gestur Tangan Manusia,” </a:t>
            </a:r>
            <a:r>
              <a:rPr lang="id-ID" sz="1000" i="1" dirty="0">
                <a:solidFill>
                  <a:srgbClr val="000000"/>
                </a:solidFill>
                <a:latin typeface="Times New Roman" panose="02020603050405020304" pitchFamily="18" charset="0"/>
                <a:ea typeface="Times New Roman" panose="02020603050405020304" pitchFamily="18" charset="0"/>
              </a:rPr>
              <a:t>ELKOMIKA J. Tek. Energi Elektr. Tek. Telekomun. Tek. Elektron.</a:t>
            </a:r>
            <a:r>
              <a:rPr lang="id-ID" sz="1000" dirty="0">
                <a:solidFill>
                  <a:srgbClr val="000000"/>
                </a:solidFill>
                <a:latin typeface="Times New Roman" panose="02020603050405020304" pitchFamily="18" charset="0"/>
                <a:ea typeface="Times New Roman" panose="02020603050405020304" pitchFamily="18" charset="0"/>
              </a:rPr>
              <a:t>, vol. 8, no. 1, p. 80, 2020</a:t>
            </a:r>
            <a:r>
              <a:rPr lang="id-ID" sz="1000" dirty="0" smtClean="0">
                <a:solidFill>
                  <a:srgbClr val="000000"/>
                </a:solidFill>
                <a:latin typeface="Times New Roman" panose="02020603050405020304" pitchFamily="18" charset="0"/>
                <a:ea typeface="Times New Roman" panose="02020603050405020304" pitchFamily="18" charset="0"/>
              </a:rPr>
              <a:t>.</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[12]	A. Nur, F. Mappasaile, T. Z. Muttaqien, and Y. Pujiraharjo, “Perancangan Troli Belanja Dengan Sekat Barang Belanjaan ( Studi Kasus : Transmart Carrefour Buah Batu Bandung ) Shopping Trolley Design With Groceries Partition ( Case Study : Transmart Carrefour Buah Batu Bandung ),” </a:t>
            </a:r>
            <a:r>
              <a:rPr lang="id-ID" sz="1000" i="1" dirty="0">
                <a:solidFill>
                  <a:srgbClr val="000000"/>
                </a:solidFill>
                <a:latin typeface="Times New Roman" panose="02020603050405020304" pitchFamily="18" charset="0"/>
                <a:ea typeface="Times New Roman" panose="02020603050405020304" pitchFamily="18" charset="0"/>
              </a:rPr>
              <a:t>e-Proceeding Art Des.</a:t>
            </a:r>
            <a:r>
              <a:rPr lang="id-ID" sz="1000" dirty="0">
                <a:solidFill>
                  <a:srgbClr val="000000"/>
                </a:solidFill>
                <a:latin typeface="Times New Roman" panose="02020603050405020304" pitchFamily="18" charset="0"/>
                <a:ea typeface="Times New Roman" panose="02020603050405020304" pitchFamily="18" charset="0"/>
              </a:rPr>
              <a:t>, vol. 7, no. 2, pp. 5634–5641, 2020.</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[13]	A. D. Pratiwi and T. S. Pambudi, “Perancangan Trolley Belanja Mandiri Untuk Kebutuhan Belanja Mingguan Di Pasar Modern (Studi Kasus: Pasar Modern Batununggal Indah).,” </a:t>
            </a:r>
            <a:r>
              <a:rPr lang="id-ID" sz="1000" i="1" dirty="0">
                <a:solidFill>
                  <a:srgbClr val="000000"/>
                </a:solidFill>
                <a:latin typeface="Times New Roman" panose="02020603050405020304" pitchFamily="18" charset="0"/>
                <a:ea typeface="Times New Roman" panose="02020603050405020304" pitchFamily="18" charset="0"/>
              </a:rPr>
              <a:t>e-Proceeding Art Des.</a:t>
            </a:r>
            <a:r>
              <a:rPr lang="id-ID" sz="1000" dirty="0">
                <a:solidFill>
                  <a:srgbClr val="000000"/>
                </a:solidFill>
                <a:latin typeface="Times New Roman" panose="02020603050405020304" pitchFamily="18" charset="0"/>
                <a:ea typeface="Times New Roman" panose="02020603050405020304" pitchFamily="18" charset="0"/>
              </a:rPr>
              <a:t>, vol. 7, no. 2, pp. 5673–5682, 2020.</a:t>
            </a:r>
          </a:p>
          <a:p>
            <a:pPr marL="406400" indent="-406400" algn="just">
              <a:lnSpc>
                <a:spcPct val="103000"/>
              </a:lnSpc>
              <a:spcAft>
                <a:spcPts val="0"/>
              </a:spcAft>
            </a:pPr>
            <a:endParaRPr lang="id-ID" sz="1000" dirty="0">
              <a:solidFill>
                <a:srgbClr val="000000"/>
              </a:solidFill>
              <a:effectLst/>
              <a:latin typeface="Times New Roman" panose="02020603050405020304" pitchFamily="18" charset="0"/>
              <a:ea typeface="Times New Roman" panose="02020603050405020304" pitchFamily="18" charset="0"/>
            </a:endParaRPr>
          </a:p>
        </p:txBody>
      </p:sp>
      <p:sp>
        <p:nvSpPr>
          <p:cNvPr id="19" name="Rectangle 18"/>
          <p:cNvSpPr/>
          <p:nvPr/>
        </p:nvSpPr>
        <p:spPr>
          <a:xfrm>
            <a:off x="6492240" y="1147465"/>
            <a:ext cx="5612130" cy="4530471"/>
          </a:xfrm>
          <a:prstGeom prst="rect">
            <a:avLst/>
          </a:prstGeom>
        </p:spPr>
        <p:txBody>
          <a:bodyPr wrap="square">
            <a:spAutoFit/>
          </a:bodyPr>
          <a:lstStyle/>
          <a:p>
            <a:pPr marL="406400" lvl="0" indent="-406400" algn="just">
              <a:lnSpc>
                <a:spcPct val="103000"/>
              </a:lnSpc>
            </a:pPr>
            <a:r>
              <a:rPr lang="id-ID" sz="1000" dirty="0">
                <a:solidFill>
                  <a:srgbClr val="000000"/>
                </a:solidFill>
                <a:latin typeface="Times New Roman" panose="02020603050405020304" pitchFamily="18" charset="0"/>
                <a:ea typeface="Times New Roman" panose="02020603050405020304" pitchFamily="18" charset="0"/>
              </a:rPr>
              <a:t>[14]	J. Jumadi, Y. Yupianti, and D. Sartika, “Pengolahan Citra Digital Untuk Identifikasi Objek Menggunakan Metode Hierarchical Agglomerative Clustering,” </a:t>
            </a:r>
            <a:r>
              <a:rPr lang="id-ID" sz="1000" i="1" dirty="0">
                <a:solidFill>
                  <a:srgbClr val="000000"/>
                </a:solidFill>
                <a:latin typeface="Times New Roman" panose="02020603050405020304" pitchFamily="18" charset="0"/>
                <a:ea typeface="Times New Roman" panose="02020603050405020304" pitchFamily="18" charset="0"/>
              </a:rPr>
              <a:t>JST (Jurnal Sains dan Teknol.</a:t>
            </a:r>
            <a:r>
              <a:rPr lang="id-ID" sz="1000" dirty="0">
                <a:solidFill>
                  <a:srgbClr val="000000"/>
                </a:solidFill>
                <a:latin typeface="Times New Roman" panose="02020603050405020304" pitchFamily="18" charset="0"/>
                <a:ea typeface="Times New Roman" panose="02020603050405020304" pitchFamily="18" charset="0"/>
              </a:rPr>
              <a:t>, vol. 10, no. 2, pp. 148–156, 2021</a:t>
            </a:r>
            <a:r>
              <a:rPr lang="id-ID" sz="1000" dirty="0" smtClean="0">
                <a:solidFill>
                  <a:srgbClr val="000000"/>
                </a:solidFill>
                <a:latin typeface="Times New Roman" panose="02020603050405020304" pitchFamily="18" charset="0"/>
                <a:ea typeface="Times New Roman" panose="02020603050405020304" pitchFamily="18" charset="0"/>
              </a:rPr>
              <a:t>.</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[15]	D. D. Affifah, Y. Permanasari, and R. Respitawulan, “Teknik Konvolusi pada Deep Learning untuk Image Processing,” </a:t>
            </a:r>
            <a:r>
              <a:rPr lang="id-ID" sz="1000" i="1" dirty="0">
                <a:solidFill>
                  <a:srgbClr val="000000"/>
                </a:solidFill>
                <a:latin typeface="Times New Roman" panose="02020603050405020304" pitchFamily="18" charset="0"/>
                <a:ea typeface="Times New Roman" panose="02020603050405020304" pitchFamily="18" charset="0"/>
              </a:rPr>
              <a:t>Bandung Conf. Ser. Math.</a:t>
            </a:r>
            <a:r>
              <a:rPr lang="id-ID" sz="1000" dirty="0">
                <a:solidFill>
                  <a:srgbClr val="000000"/>
                </a:solidFill>
                <a:latin typeface="Times New Roman" panose="02020603050405020304" pitchFamily="18" charset="0"/>
                <a:ea typeface="Times New Roman" panose="02020603050405020304" pitchFamily="18" charset="0"/>
              </a:rPr>
              <a:t>, vol. 2, no. 2, pp. 103–112, 2022.</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[16]	S. Y. Damanik and K. Tampubolon, “Pengenalan Pola Citra Simbol Bahan Kimia Berbahaya menggunakan Metode Transformasi Wavelet,” </a:t>
            </a:r>
            <a:r>
              <a:rPr lang="id-ID" sz="1000" i="1" dirty="0">
                <a:solidFill>
                  <a:srgbClr val="000000"/>
                </a:solidFill>
                <a:latin typeface="Times New Roman" panose="02020603050405020304" pitchFamily="18" charset="0"/>
                <a:ea typeface="Times New Roman" panose="02020603050405020304" pitchFamily="18" charset="0"/>
              </a:rPr>
              <a:t>MEANS (Media Inf. Anal. dan Sist.</a:t>
            </a:r>
            <a:r>
              <a:rPr lang="id-ID" sz="1000" dirty="0">
                <a:solidFill>
                  <a:srgbClr val="000000"/>
                </a:solidFill>
                <a:latin typeface="Times New Roman" panose="02020603050405020304" pitchFamily="18" charset="0"/>
                <a:ea typeface="Times New Roman" panose="02020603050405020304" pitchFamily="18" charset="0"/>
              </a:rPr>
              <a:t>, vol. 6, no. 2, pp. 112–116, 2021, doi: 10.54367/means.v6i2.1765.</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[17]	T. Susim and C. Darujati, “Pengolahan Citra Untuk Pengenalan Wajah (Face Recognition) Menggunakan OpenCV,” </a:t>
            </a:r>
            <a:r>
              <a:rPr lang="id-ID" sz="1000" i="1" dirty="0">
                <a:solidFill>
                  <a:srgbClr val="000000"/>
                </a:solidFill>
                <a:latin typeface="Times New Roman" panose="02020603050405020304" pitchFamily="18" charset="0"/>
                <a:ea typeface="Times New Roman" panose="02020603050405020304" pitchFamily="18" charset="0"/>
              </a:rPr>
              <a:t>J. Syntax Admiration</a:t>
            </a:r>
            <a:r>
              <a:rPr lang="id-ID" sz="1000" dirty="0">
                <a:solidFill>
                  <a:srgbClr val="000000"/>
                </a:solidFill>
                <a:latin typeface="Times New Roman" panose="02020603050405020304" pitchFamily="18" charset="0"/>
                <a:ea typeface="Times New Roman" panose="02020603050405020304" pitchFamily="18" charset="0"/>
              </a:rPr>
              <a:t>, vol. 2, no. 3, pp. 534–545, 2021.</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[18]	A. A. Chellsya </a:t>
            </a:r>
            <a:r>
              <a:rPr lang="id-ID" sz="1000" i="1" dirty="0">
                <a:solidFill>
                  <a:srgbClr val="000000"/>
                </a:solidFill>
                <a:latin typeface="Times New Roman" panose="02020603050405020304" pitchFamily="18" charset="0"/>
                <a:ea typeface="Times New Roman" panose="02020603050405020304" pitchFamily="18" charset="0"/>
              </a:rPr>
              <a:t>et al.</a:t>
            </a:r>
            <a:r>
              <a:rPr lang="id-ID" sz="1000" dirty="0">
                <a:solidFill>
                  <a:srgbClr val="000000"/>
                </a:solidFill>
                <a:latin typeface="Times New Roman" panose="02020603050405020304" pitchFamily="18" charset="0"/>
                <a:ea typeface="Times New Roman" panose="02020603050405020304" pitchFamily="18" charset="0"/>
              </a:rPr>
              <a:t>, “Implementasi Computer Vision Dalam Mendeteksi Pelanggaran Tidak Menggunakan Helm Pada Pengendara Motor,” </a:t>
            </a:r>
            <a:r>
              <a:rPr lang="id-ID" sz="1000" i="1" dirty="0">
                <a:solidFill>
                  <a:srgbClr val="000000"/>
                </a:solidFill>
                <a:latin typeface="Times New Roman" panose="02020603050405020304" pitchFamily="18" charset="0"/>
                <a:ea typeface="Times New Roman" panose="02020603050405020304" pitchFamily="18" charset="0"/>
              </a:rPr>
              <a:t>e-Proceeding Appl. Sci.</a:t>
            </a:r>
            <a:r>
              <a:rPr lang="id-ID" sz="1000" dirty="0">
                <a:solidFill>
                  <a:srgbClr val="000000"/>
                </a:solidFill>
                <a:latin typeface="Times New Roman" panose="02020603050405020304" pitchFamily="18" charset="0"/>
                <a:ea typeface="Times New Roman" panose="02020603050405020304" pitchFamily="18" charset="0"/>
              </a:rPr>
              <a:t>, vol. 9, no. 1, pp. 55–71, 2023.</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[19]	H. Septyan Nu, Y. Sofyan, and A. Rafi Al Tahtawi, “Pengendalian Robot Lengan Pemilah Benda Berdasarkan Bentuk Menggunakan Teknologi Computer Vision,” </a:t>
            </a:r>
            <a:r>
              <a:rPr lang="id-ID" sz="1000" i="1" dirty="0">
                <a:solidFill>
                  <a:srgbClr val="000000"/>
                </a:solidFill>
                <a:latin typeface="Times New Roman" panose="02020603050405020304" pitchFamily="18" charset="0"/>
                <a:ea typeface="Times New Roman" panose="02020603050405020304" pitchFamily="18" charset="0"/>
              </a:rPr>
              <a:t>SEMNASTERA (Seminar Nas. Teknol. dan Ris. Ter.</a:t>
            </a:r>
            <a:r>
              <a:rPr lang="id-ID" sz="1000" dirty="0">
                <a:solidFill>
                  <a:srgbClr val="000000"/>
                </a:solidFill>
                <a:latin typeface="Times New Roman" panose="02020603050405020304" pitchFamily="18" charset="0"/>
                <a:ea typeface="Times New Roman" panose="02020603050405020304" pitchFamily="18" charset="0"/>
              </a:rPr>
              <a:t>, vol. 2, no. 0, pp. 42–48, 2020.</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[20]	M. A. Masril and D. P. Caniago, “Optimasi Teknologi Computer Vision pada Robot Industri Sebagai Pemindah Objek Berdasarkan Warna,” </a:t>
            </a:r>
            <a:r>
              <a:rPr lang="id-ID" sz="1000" i="1" dirty="0">
                <a:solidFill>
                  <a:srgbClr val="000000"/>
                </a:solidFill>
                <a:latin typeface="Times New Roman" panose="02020603050405020304" pitchFamily="18" charset="0"/>
                <a:ea typeface="Times New Roman" panose="02020603050405020304" pitchFamily="18" charset="0"/>
              </a:rPr>
              <a:t>ELKOMIKA J. Tek. Energi Elektr. Tek. Telekomun. Tek. Elektron.</a:t>
            </a:r>
            <a:r>
              <a:rPr lang="id-ID" sz="1000" dirty="0">
                <a:solidFill>
                  <a:srgbClr val="000000"/>
                </a:solidFill>
                <a:latin typeface="Times New Roman" panose="02020603050405020304" pitchFamily="18" charset="0"/>
                <a:ea typeface="Times New Roman" panose="02020603050405020304" pitchFamily="18" charset="0"/>
              </a:rPr>
              <a:t>, vol. 11, no. 1, pp. 46–57, 2023.</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[21]	Oguntimilehin and Olatunji, “A Review of Sign Language Recognition Techniques,” </a:t>
            </a:r>
            <a:r>
              <a:rPr lang="id-ID" sz="1000" i="1" dirty="0">
                <a:solidFill>
                  <a:srgbClr val="000000"/>
                </a:solidFill>
                <a:latin typeface="Times New Roman" panose="02020603050405020304" pitchFamily="18" charset="0"/>
                <a:ea typeface="Times New Roman" panose="02020603050405020304" pitchFamily="18" charset="0"/>
              </a:rPr>
              <a:t>Int. J. Inf. Syst. Comput. Sci.</a:t>
            </a:r>
            <a:r>
              <a:rPr lang="id-ID" sz="1000" dirty="0">
                <a:solidFill>
                  <a:srgbClr val="000000"/>
                </a:solidFill>
                <a:latin typeface="Times New Roman" panose="02020603050405020304" pitchFamily="18" charset="0"/>
                <a:ea typeface="Times New Roman" panose="02020603050405020304" pitchFamily="18" charset="0"/>
              </a:rPr>
              <a:t>, vol. 10, no. 6, p. 2021.</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[22]	Y. Liu, M. Yang, J. Li, Q. Zheng, and D. Wang, “Dynamic hand gesture recognition using 2d convolutional neural network,” </a:t>
            </a:r>
            <a:r>
              <a:rPr lang="id-ID" sz="1000" i="1" dirty="0">
                <a:solidFill>
                  <a:srgbClr val="000000"/>
                </a:solidFill>
                <a:latin typeface="Times New Roman" panose="02020603050405020304" pitchFamily="18" charset="0"/>
                <a:ea typeface="Times New Roman" panose="02020603050405020304" pitchFamily="18" charset="0"/>
              </a:rPr>
              <a:t>Eng. Lett.</a:t>
            </a:r>
            <a:r>
              <a:rPr lang="id-ID" sz="1000" dirty="0">
                <a:solidFill>
                  <a:srgbClr val="000000"/>
                </a:solidFill>
                <a:latin typeface="Times New Roman" panose="02020603050405020304" pitchFamily="18" charset="0"/>
                <a:ea typeface="Times New Roman" panose="02020603050405020304" pitchFamily="18" charset="0"/>
              </a:rPr>
              <a:t>, vol. 28, no. 1, pp. 243–254, 2020.</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[23]	M. J. Hussain </a:t>
            </a:r>
            <a:r>
              <a:rPr lang="id-ID" sz="1000" i="1" dirty="0">
                <a:solidFill>
                  <a:srgbClr val="000000"/>
                </a:solidFill>
                <a:latin typeface="Times New Roman" panose="02020603050405020304" pitchFamily="18" charset="0"/>
                <a:ea typeface="Times New Roman" panose="02020603050405020304" pitchFamily="18" charset="0"/>
              </a:rPr>
              <a:t>et al.</a:t>
            </a:r>
            <a:r>
              <a:rPr lang="id-ID" sz="1000" dirty="0">
                <a:solidFill>
                  <a:srgbClr val="000000"/>
                </a:solidFill>
                <a:latin typeface="Times New Roman" panose="02020603050405020304" pitchFamily="18" charset="0"/>
                <a:ea typeface="Times New Roman" panose="02020603050405020304" pitchFamily="18" charset="0"/>
              </a:rPr>
              <a:t>, “Intelligent Sign Language Recognition System for E-Learning Context,” </a:t>
            </a:r>
            <a:r>
              <a:rPr lang="id-ID" sz="1000" i="1" dirty="0">
                <a:solidFill>
                  <a:srgbClr val="000000"/>
                </a:solidFill>
                <a:latin typeface="Times New Roman" panose="02020603050405020304" pitchFamily="18" charset="0"/>
                <a:ea typeface="Times New Roman" panose="02020603050405020304" pitchFamily="18" charset="0"/>
              </a:rPr>
              <a:t>Comput. Mater. Contin.</a:t>
            </a:r>
            <a:r>
              <a:rPr lang="id-ID" sz="1000" dirty="0">
                <a:solidFill>
                  <a:srgbClr val="000000"/>
                </a:solidFill>
                <a:latin typeface="Times New Roman" panose="02020603050405020304" pitchFamily="18" charset="0"/>
                <a:ea typeface="Times New Roman" panose="02020603050405020304" pitchFamily="18" charset="0"/>
              </a:rPr>
              <a:t>, vol. 72, no. 3, pp. 5327–5343, 2022, doi: 10.32604/cmc.2022.025953.</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[24]	M. Oudah, A. Al-Naji, and J. Chahl, “Hand Gesture Recognition Based on Computer Vision: A Review of Techniques,” </a:t>
            </a:r>
            <a:r>
              <a:rPr lang="id-ID" sz="1000" i="1" dirty="0">
                <a:solidFill>
                  <a:srgbClr val="000000"/>
                </a:solidFill>
                <a:latin typeface="Times New Roman" panose="02020603050405020304" pitchFamily="18" charset="0"/>
                <a:ea typeface="Times New Roman" panose="02020603050405020304" pitchFamily="18" charset="0"/>
              </a:rPr>
              <a:t>J. Imaging</a:t>
            </a:r>
            <a:r>
              <a:rPr lang="id-ID" sz="1000" dirty="0">
                <a:solidFill>
                  <a:srgbClr val="000000"/>
                </a:solidFill>
                <a:latin typeface="Times New Roman" panose="02020603050405020304" pitchFamily="18" charset="0"/>
                <a:ea typeface="Times New Roman" panose="02020603050405020304" pitchFamily="18" charset="0"/>
              </a:rPr>
              <a:t>, vol. 6, no. 8, pp. 2–29, 2020.</a:t>
            </a:r>
          </a:p>
          <a:p>
            <a:pPr marL="406400" lvl="0" indent="-406400" algn="just">
              <a:lnSpc>
                <a:spcPct val="103000"/>
              </a:lnSpc>
            </a:pPr>
            <a:endParaRPr lang="id-ID" sz="1000"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5189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en-US" sz="2400" dirty="0">
                <a:latin typeface="BankGothic Md BT" panose="020B0807020203060204" pitchFamily="34" charset="0"/>
              </a:rPr>
              <a:t>Daftar </a:t>
            </a:r>
            <a:r>
              <a:rPr lang="en-US" sz="2400" dirty="0" err="1">
                <a:latin typeface="BankGothic Md BT" panose="020B0807020203060204" pitchFamily="34" charset="0"/>
              </a:rPr>
              <a:t>pustaka</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3" name="Rectangle 2"/>
          <p:cNvSpPr/>
          <p:nvPr/>
        </p:nvSpPr>
        <p:spPr>
          <a:xfrm>
            <a:off x="306516" y="1061105"/>
            <a:ext cx="5987604" cy="4996432"/>
          </a:xfrm>
          <a:prstGeom prst="rect">
            <a:avLst/>
          </a:prstGeom>
        </p:spPr>
        <p:txBody>
          <a:bodyPr wrap="square">
            <a:spAutoFit/>
          </a:bodyPr>
          <a:lstStyle/>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[25]	S. Budiman, S. Lestanti, S. M. Evandri, and R. K. Putri, “Pengenalan Gestur Gerakan Jari Untuk Mengontrol Volume Di Komputer Menggunakan Library OpenCV Dan MediaPipe,” </a:t>
            </a:r>
            <a:r>
              <a:rPr lang="id-ID" sz="1000" i="1" dirty="0">
                <a:solidFill>
                  <a:srgbClr val="000000"/>
                </a:solidFill>
                <a:latin typeface="Times New Roman" panose="02020603050405020304" pitchFamily="18" charset="0"/>
                <a:ea typeface="Times New Roman" panose="02020603050405020304" pitchFamily="18" charset="0"/>
              </a:rPr>
              <a:t>J. Ilm. Tek. Inform.</a:t>
            </a:r>
            <a:r>
              <a:rPr lang="id-ID" sz="1000" dirty="0">
                <a:solidFill>
                  <a:srgbClr val="000000"/>
                </a:solidFill>
                <a:latin typeface="Times New Roman" panose="02020603050405020304" pitchFamily="18" charset="0"/>
                <a:ea typeface="Times New Roman" panose="02020603050405020304" pitchFamily="18" charset="0"/>
              </a:rPr>
              <a:t>, vol. 16, no. 2, pp. 223–232, 2022.</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[26]	F. Zhang </a:t>
            </a:r>
            <a:r>
              <a:rPr lang="id-ID" sz="1000" i="1" dirty="0">
                <a:solidFill>
                  <a:srgbClr val="000000"/>
                </a:solidFill>
                <a:latin typeface="Times New Roman" panose="02020603050405020304" pitchFamily="18" charset="0"/>
                <a:ea typeface="Times New Roman" panose="02020603050405020304" pitchFamily="18" charset="0"/>
              </a:rPr>
              <a:t>et al.</a:t>
            </a:r>
            <a:r>
              <a:rPr lang="id-ID" sz="1000" dirty="0">
                <a:solidFill>
                  <a:srgbClr val="000000"/>
                </a:solidFill>
                <a:latin typeface="Times New Roman" panose="02020603050405020304" pitchFamily="18" charset="0"/>
                <a:ea typeface="Times New Roman" panose="02020603050405020304" pitchFamily="18" charset="0"/>
              </a:rPr>
              <a:t>, “MediaPipe Hands: On-device Real-time Hand Tracking,” 2020, http://arxiv.org/abs/2006.10214</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[27]	I. Suyudi, S. Sudadio, and S. Suherman, “Pengenalan Bahasa Isyarat Indonesia menggunakan Mediapipe dengan Model Random Forest dan Multinomial Logistic Regression ( Introduction to Indonesian Sign Language Using Mediapipe With Random Forest Models and Multinomial Logistic Regression ),” </a:t>
            </a:r>
            <a:r>
              <a:rPr lang="id-ID" sz="1000" i="1" dirty="0">
                <a:solidFill>
                  <a:srgbClr val="000000"/>
                </a:solidFill>
                <a:latin typeface="Times New Roman" panose="02020603050405020304" pitchFamily="18" charset="0"/>
                <a:ea typeface="Times New Roman" panose="02020603050405020304" pitchFamily="18" charset="0"/>
              </a:rPr>
              <a:t>J. Ilmu Siber dan Teknol. Digit.</a:t>
            </a:r>
            <a:r>
              <a:rPr lang="id-ID" sz="1000" dirty="0">
                <a:solidFill>
                  <a:srgbClr val="000000"/>
                </a:solidFill>
                <a:latin typeface="Times New Roman" panose="02020603050405020304" pitchFamily="18" charset="0"/>
                <a:ea typeface="Times New Roman" panose="02020603050405020304" pitchFamily="18" charset="0"/>
              </a:rPr>
              <a:t>, vol. 1, no. 1, pp. 65–80, 2022.</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[28]	J. D. Asmoro, A. T. Wibowo, And M. Ridwan, “Virtual Mouse With Hand Gesture Recognition Based On,” </a:t>
            </a:r>
            <a:r>
              <a:rPr lang="id-ID" sz="1000" i="1" dirty="0">
                <a:solidFill>
                  <a:srgbClr val="000000"/>
                </a:solidFill>
                <a:latin typeface="Times New Roman" panose="02020603050405020304" pitchFamily="18" charset="0"/>
                <a:ea typeface="Times New Roman" panose="02020603050405020304" pitchFamily="18" charset="0"/>
              </a:rPr>
              <a:t>Jurteksi (Jurnal Teknol. Dan Sist. Informasi)</a:t>
            </a:r>
            <a:r>
              <a:rPr lang="id-ID" sz="1000" dirty="0">
                <a:solidFill>
                  <a:srgbClr val="000000"/>
                </a:solidFill>
                <a:latin typeface="Times New Roman" panose="02020603050405020304" pitchFamily="18" charset="0"/>
                <a:ea typeface="Times New Roman" panose="02020603050405020304" pitchFamily="18" charset="0"/>
              </a:rPr>
              <a:t>, Vol. Ix, No. 2, Pp. 261–268, 2023.</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[29]	R. Mohamed Abdulhamied, M. M. Nasr, and S. N. Abdul Kader, “Real-time recognition of American sign language using long-short term memory neural network and hand detection,” </a:t>
            </a:r>
            <a:r>
              <a:rPr lang="id-ID" sz="1000" i="1" dirty="0">
                <a:solidFill>
                  <a:srgbClr val="000000"/>
                </a:solidFill>
                <a:latin typeface="Times New Roman" panose="02020603050405020304" pitchFamily="18" charset="0"/>
                <a:ea typeface="Times New Roman" panose="02020603050405020304" pitchFamily="18" charset="0"/>
              </a:rPr>
              <a:t>Indones. J. Electr. Eng. Comput. Sci.</a:t>
            </a:r>
            <a:r>
              <a:rPr lang="id-ID" sz="1000" dirty="0">
                <a:solidFill>
                  <a:srgbClr val="000000"/>
                </a:solidFill>
                <a:latin typeface="Times New Roman" panose="02020603050405020304" pitchFamily="18" charset="0"/>
                <a:ea typeface="Times New Roman" panose="02020603050405020304" pitchFamily="18" charset="0"/>
              </a:rPr>
              <a:t>, vol. 30, no. 1, p. 545, 2023, doi: 10.11591/ijeecs.v30.i1.pp545-556.</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[30]	M. P. Pulungan, M. B. A. Rachman, and ..., “Identifikasi Warna Pada Objek Citra Digital Secara Real Time Menggunakan Pengolahan Model Warna HSV,” </a:t>
            </a:r>
            <a:r>
              <a:rPr lang="id-ID" sz="1000" i="1" dirty="0">
                <a:solidFill>
                  <a:srgbClr val="000000"/>
                </a:solidFill>
                <a:latin typeface="Times New Roman" panose="02020603050405020304" pitchFamily="18" charset="0"/>
                <a:ea typeface="Times New Roman" panose="02020603050405020304" pitchFamily="18" charset="0"/>
              </a:rPr>
              <a:t>Semin. Nas. Mhs. Ilmu Komput. dan Apl.</a:t>
            </a:r>
            <a:r>
              <a:rPr lang="id-ID" sz="1000" dirty="0">
                <a:solidFill>
                  <a:srgbClr val="000000"/>
                </a:solidFill>
                <a:latin typeface="Times New Roman" panose="02020603050405020304" pitchFamily="18" charset="0"/>
                <a:ea typeface="Times New Roman" panose="02020603050405020304" pitchFamily="18" charset="0"/>
              </a:rPr>
              <a:t>, no. April, pp. 279–289, 2022.</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[31]	I. W. Sukerta Wijaya, I. G. Harjumawan Wiratmaja KS., I. D. M. A. Pramana Setya Bintara, and I. K. G. Ryan Aditya Permana, “Program Menghitung Banyak Bata pada Ruangan Menggunakan Bahasa Python,” </a:t>
            </a:r>
            <a:r>
              <a:rPr lang="id-ID" sz="1000" i="1" dirty="0">
                <a:solidFill>
                  <a:srgbClr val="000000"/>
                </a:solidFill>
                <a:latin typeface="Times New Roman" panose="02020603050405020304" pitchFamily="18" charset="0"/>
                <a:ea typeface="Times New Roman" panose="02020603050405020304" pitchFamily="18" charset="0"/>
              </a:rPr>
              <a:t>TIERS Inf. Technol. J.</a:t>
            </a:r>
            <a:r>
              <a:rPr lang="id-ID" sz="1000" dirty="0">
                <a:solidFill>
                  <a:srgbClr val="000000"/>
                </a:solidFill>
                <a:latin typeface="Times New Roman" panose="02020603050405020304" pitchFamily="18" charset="0"/>
                <a:ea typeface="Times New Roman" panose="02020603050405020304" pitchFamily="18" charset="0"/>
              </a:rPr>
              <a:t>, vol. 2, no. 1, 2021, doi: 10.38043/tiers.v2i1.2840.</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[32]	F. B. Setiawan, O. J. Aldo Wijaya, L. H. Pratomo, and S. Riyadi, “Sistem Navigasi Automated Guided Vehicle Berbasis Computer Vision dan Implementasi pada Raspberry Pi,” </a:t>
            </a:r>
            <a:r>
              <a:rPr lang="id-ID" sz="1000" i="1" dirty="0">
                <a:solidFill>
                  <a:srgbClr val="000000"/>
                </a:solidFill>
                <a:latin typeface="Times New Roman" panose="02020603050405020304" pitchFamily="18" charset="0"/>
                <a:ea typeface="Times New Roman" panose="02020603050405020304" pitchFamily="18" charset="0"/>
              </a:rPr>
              <a:t>J. Rekayasa Elektr.</a:t>
            </a:r>
            <a:r>
              <a:rPr lang="id-ID" sz="1000" dirty="0">
                <a:solidFill>
                  <a:srgbClr val="000000"/>
                </a:solidFill>
                <a:latin typeface="Times New Roman" panose="02020603050405020304" pitchFamily="18" charset="0"/>
                <a:ea typeface="Times New Roman" panose="02020603050405020304" pitchFamily="18" charset="0"/>
              </a:rPr>
              <a:t>, vol. 17, no. 1, pp. 7–14, 2021.</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[33]	M. Fajar And A. Rahman, “Rancang Bangun Alat Pencampur Bahan Es Krim Berbasis Arduino Mega2560,” </a:t>
            </a:r>
            <a:r>
              <a:rPr lang="id-ID" sz="1000" i="1" dirty="0">
                <a:solidFill>
                  <a:srgbClr val="000000"/>
                </a:solidFill>
                <a:latin typeface="Times New Roman" panose="02020603050405020304" pitchFamily="18" charset="0"/>
                <a:ea typeface="Times New Roman" panose="02020603050405020304" pitchFamily="18" charset="0"/>
              </a:rPr>
              <a:t>J. J-Ensitec</a:t>
            </a:r>
            <a:r>
              <a:rPr lang="id-ID" sz="1000" dirty="0">
                <a:solidFill>
                  <a:srgbClr val="000000"/>
                </a:solidFill>
                <a:latin typeface="Times New Roman" panose="02020603050405020304" pitchFamily="18" charset="0"/>
                <a:ea typeface="Times New Roman" panose="02020603050405020304" pitchFamily="18" charset="0"/>
              </a:rPr>
              <a:t>, Vol. 05, No. 02, Pp. 271–277, 2019.</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[34]	I. Y. Lonteng, I. Rosita, M. Simulasi, And M. Jarak, “Rancang Bangun Simulasi Alat Pendeteksi Jarak Aman Antar Kendaraan Menggunakan Sensor Ultrasonik Berbasis Arduino,” </a:t>
            </a:r>
            <a:r>
              <a:rPr lang="id-ID" sz="1000" i="1" dirty="0">
                <a:solidFill>
                  <a:srgbClr val="000000"/>
                </a:solidFill>
                <a:latin typeface="Times New Roman" panose="02020603050405020304" pitchFamily="18" charset="0"/>
                <a:ea typeface="Times New Roman" panose="02020603050405020304" pitchFamily="18" charset="0"/>
              </a:rPr>
              <a:t>Jeecom</a:t>
            </a:r>
            <a:r>
              <a:rPr lang="id-ID" sz="1000" dirty="0">
                <a:solidFill>
                  <a:srgbClr val="000000"/>
                </a:solidFill>
                <a:latin typeface="Times New Roman" panose="02020603050405020304" pitchFamily="18" charset="0"/>
                <a:ea typeface="Times New Roman" panose="02020603050405020304" pitchFamily="18" charset="0"/>
              </a:rPr>
              <a:t>, Vol. 2, No. 2, Pp. 22–26, 2020.</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[35]	S. Oky, “Perancangan Robot Avoider Berbasis Arduino Uno Menggunakan Tiga Sensor Ultrasonik,” </a:t>
            </a:r>
            <a:r>
              <a:rPr lang="id-ID" sz="1000" i="1" dirty="0">
                <a:solidFill>
                  <a:srgbClr val="000000"/>
                </a:solidFill>
                <a:latin typeface="Times New Roman" panose="02020603050405020304" pitchFamily="18" charset="0"/>
                <a:ea typeface="Times New Roman" panose="02020603050405020304" pitchFamily="18" charset="0"/>
              </a:rPr>
              <a:t>Epic  J. Electr. Power, Instrum. Control</a:t>
            </a:r>
            <a:r>
              <a:rPr lang="id-ID" sz="1000" dirty="0">
                <a:solidFill>
                  <a:srgbClr val="000000"/>
                </a:solidFill>
                <a:latin typeface="Times New Roman" panose="02020603050405020304" pitchFamily="18" charset="0"/>
                <a:ea typeface="Times New Roman" panose="02020603050405020304" pitchFamily="18" charset="0"/>
              </a:rPr>
              <a:t>, vol. 1, no. 2, pp. 1–11, 2018, doi: 10.32493/epic.v1i2.1529.</a:t>
            </a:r>
          </a:p>
          <a:p>
            <a:pPr marL="406400" indent="-406400" algn="just">
              <a:lnSpc>
                <a:spcPct val="103000"/>
              </a:lnSpc>
              <a:spcAft>
                <a:spcPts val="0"/>
              </a:spcAft>
            </a:pPr>
            <a:endParaRPr lang="id-ID" sz="1000" dirty="0">
              <a:solidFill>
                <a:srgbClr val="000000"/>
              </a:solidFill>
              <a:effectLst/>
              <a:latin typeface="Times New Roman" panose="02020603050405020304" pitchFamily="18" charset="0"/>
              <a:ea typeface="Times New Roman" panose="02020603050405020304" pitchFamily="18" charset="0"/>
            </a:endParaRPr>
          </a:p>
        </p:txBody>
      </p:sp>
      <p:sp>
        <p:nvSpPr>
          <p:cNvPr id="19" name="Rectangle 18"/>
          <p:cNvSpPr/>
          <p:nvPr/>
        </p:nvSpPr>
        <p:spPr>
          <a:xfrm>
            <a:off x="6492240" y="1147465"/>
            <a:ext cx="5612130" cy="250838"/>
          </a:xfrm>
          <a:prstGeom prst="rect">
            <a:avLst/>
          </a:prstGeom>
        </p:spPr>
        <p:txBody>
          <a:bodyPr wrap="square">
            <a:spAutoFit/>
          </a:bodyPr>
          <a:lstStyle/>
          <a:p>
            <a:pPr marL="406400" lvl="0" indent="-406400" algn="just">
              <a:lnSpc>
                <a:spcPct val="103000"/>
              </a:lnSpc>
            </a:pPr>
            <a:endParaRPr lang="id-ID" sz="1000" dirty="0">
              <a:solidFill>
                <a:srgbClr val="000000"/>
              </a:solidFill>
              <a:latin typeface="Times New Roman" panose="02020603050405020304" pitchFamily="18" charset="0"/>
              <a:ea typeface="Times New Roman" panose="02020603050405020304" pitchFamily="18" charset="0"/>
            </a:endParaRPr>
          </a:p>
        </p:txBody>
      </p:sp>
      <p:sp>
        <p:nvSpPr>
          <p:cNvPr id="2" name="Rectangle 1"/>
          <p:cNvSpPr/>
          <p:nvPr/>
        </p:nvSpPr>
        <p:spPr>
          <a:xfrm>
            <a:off x="6250305" y="1111905"/>
            <a:ext cx="5682615" cy="3737946"/>
          </a:xfrm>
          <a:prstGeom prst="rect">
            <a:avLst/>
          </a:prstGeom>
        </p:spPr>
        <p:txBody>
          <a:bodyPr wrap="square">
            <a:spAutoFit/>
          </a:bodyPr>
          <a:lstStyle/>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[36]	S. Rakasiwi, H. Kusumo, and A. Cahyo Pangestu, “Sistem Presensi Karyawan Menggunakan Raspberry Dengan Sensor Fingerprint Dan Webcam,” </a:t>
            </a:r>
            <a:r>
              <a:rPr lang="id-ID" sz="1000" i="1" dirty="0">
                <a:solidFill>
                  <a:srgbClr val="000000"/>
                </a:solidFill>
                <a:latin typeface="Times New Roman" panose="02020603050405020304" pitchFamily="18" charset="0"/>
                <a:ea typeface="Times New Roman" panose="02020603050405020304" pitchFamily="18" charset="0"/>
              </a:rPr>
              <a:t>J. Tek. Inform. dan Teknol. Inf.</a:t>
            </a:r>
            <a:r>
              <a:rPr lang="id-ID" sz="1000" dirty="0">
                <a:solidFill>
                  <a:srgbClr val="000000"/>
                </a:solidFill>
                <a:latin typeface="Times New Roman" panose="02020603050405020304" pitchFamily="18" charset="0"/>
                <a:ea typeface="Times New Roman" panose="02020603050405020304" pitchFamily="18" charset="0"/>
              </a:rPr>
              <a:t>, vol. 2, no. 2, pp. 75–83, 2022, doi: 10.55606/jutiti.v2i2.372.</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[37]	E. D. Arisandi, “Controlling Multi Servo with Single Chip FPGA,” </a:t>
            </a:r>
            <a:r>
              <a:rPr lang="id-ID" sz="1000" i="1" dirty="0">
                <a:solidFill>
                  <a:srgbClr val="000000"/>
                </a:solidFill>
                <a:latin typeface="Times New Roman" panose="02020603050405020304" pitchFamily="18" charset="0"/>
                <a:ea typeface="Times New Roman" panose="02020603050405020304" pitchFamily="18" charset="0"/>
              </a:rPr>
              <a:t>AIP Conf. Proc.</a:t>
            </a:r>
            <a:r>
              <a:rPr lang="id-ID" sz="1000" dirty="0">
                <a:solidFill>
                  <a:srgbClr val="000000"/>
                </a:solidFill>
                <a:latin typeface="Times New Roman" panose="02020603050405020304" pitchFamily="18" charset="0"/>
                <a:ea typeface="Times New Roman" panose="02020603050405020304" pitchFamily="18" charset="0"/>
              </a:rPr>
              <a:t>, vol. 2542, no. 1–5, pp. 5–10, 2022, doi: 10.1063/5.0105126.</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[38]	W. Sukadana, N. Agus, and W. Kusuma, “Rancang Bangun Pengendali Kursi Roda Menggunakan Mikrokontroler Atmega328 Berbasis Aplikasi Mobile,” </a:t>
            </a:r>
            <a:r>
              <a:rPr lang="id-ID" sz="1000" i="1" dirty="0">
                <a:solidFill>
                  <a:srgbClr val="000000"/>
                </a:solidFill>
                <a:latin typeface="Times New Roman" panose="02020603050405020304" pitchFamily="18" charset="0"/>
                <a:ea typeface="Times New Roman" panose="02020603050405020304" pitchFamily="18" charset="0"/>
              </a:rPr>
              <a:t>Semin. Nas. Peran. Iptek Menuju Ind. Masa Depan</a:t>
            </a:r>
            <a:r>
              <a:rPr lang="id-ID" sz="1000" dirty="0">
                <a:solidFill>
                  <a:srgbClr val="000000"/>
                </a:solidFill>
                <a:latin typeface="Times New Roman" panose="02020603050405020304" pitchFamily="18" charset="0"/>
                <a:ea typeface="Times New Roman" panose="02020603050405020304" pitchFamily="18" charset="0"/>
              </a:rPr>
              <a:t>, vol. 5, pp. 85–92, 2019, doi: 10.21063/PIMIMD5.2019.12.</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[39]	T. Prilian, I. Rusmana, and T. Handayani, “Kursi Roda Elektrik dengan Kendali Gestur Kepala,” </a:t>
            </a:r>
            <a:r>
              <a:rPr lang="id-ID" sz="1000" i="1" dirty="0">
                <a:solidFill>
                  <a:srgbClr val="000000"/>
                </a:solidFill>
                <a:latin typeface="Times New Roman" panose="02020603050405020304" pitchFamily="18" charset="0"/>
                <a:ea typeface="Times New Roman" panose="02020603050405020304" pitchFamily="18" charset="0"/>
              </a:rPr>
              <a:t>Avitec</a:t>
            </a:r>
            <a:r>
              <a:rPr lang="id-ID" sz="1000" dirty="0">
                <a:solidFill>
                  <a:srgbClr val="000000"/>
                </a:solidFill>
                <a:latin typeface="Times New Roman" panose="02020603050405020304" pitchFamily="18" charset="0"/>
                <a:ea typeface="Times New Roman" panose="02020603050405020304" pitchFamily="18" charset="0"/>
              </a:rPr>
              <a:t>, vol. 3, no. 1, pp. 29–41, 2021, doi: 10.28989/avitec.v3i1.830.</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[40]	A. H. Zaidan, M. K. Wail, and A. A. Yaseen, “Improving the Efficiency of the Wireless Robotic Hand by Controlling Sensory Variables,” </a:t>
            </a:r>
            <a:r>
              <a:rPr lang="id-ID" sz="1000" i="1" dirty="0">
                <a:solidFill>
                  <a:srgbClr val="000000"/>
                </a:solidFill>
                <a:latin typeface="Times New Roman" panose="02020603050405020304" pitchFamily="18" charset="0"/>
                <a:ea typeface="Times New Roman" panose="02020603050405020304" pitchFamily="18" charset="0"/>
              </a:rPr>
              <a:t>AIP Conf. Proc.</a:t>
            </a:r>
            <a:r>
              <a:rPr lang="id-ID" sz="1000" dirty="0">
                <a:solidFill>
                  <a:srgbClr val="000000"/>
                </a:solidFill>
                <a:latin typeface="Times New Roman" panose="02020603050405020304" pitchFamily="18" charset="0"/>
                <a:ea typeface="Times New Roman" panose="02020603050405020304" pitchFamily="18" charset="0"/>
              </a:rPr>
              <a:t>, vol. 2398, pp. 0–16, 2022, doi: 10.1063/5.0093385.</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[41]	J. Shaik, “Smart Trolley Shopping for Automatic Billing &amp; Assistance for Visually Impaired,” </a:t>
            </a:r>
            <a:r>
              <a:rPr lang="id-ID" sz="1000" i="1" dirty="0">
                <a:solidFill>
                  <a:srgbClr val="000000"/>
                </a:solidFill>
                <a:latin typeface="Times New Roman" panose="02020603050405020304" pitchFamily="18" charset="0"/>
                <a:ea typeface="Times New Roman" panose="02020603050405020304" pitchFamily="18" charset="0"/>
              </a:rPr>
              <a:t>J. Eng. Sci.</a:t>
            </a:r>
            <a:r>
              <a:rPr lang="id-ID" sz="1000" dirty="0">
                <a:solidFill>
                  <a:srgbClr val="000000"/>
                </a:solidFill>
                <a:latin typeface="Times New Roman" panose="02020603050405020304" pitchFamily="18" charset="0"/>
                <a:ea typeface="Times New Roman" panose="02020603050405020304" pitchFamily="18" charset="0"/>
              </a:rPr>
              <a:t>, vol. 14, no. 04, pp. 155–164, 2023.</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[42]	O. B. Kharisma, A. Wildan, and F. E. Laumal, “Implementasi Sensor MPU 6050 untuk Mengukur Kesetimbangan Self Balancing Robot Menggunakan Kontrol PID,” </a:t>
            </a:r>
            <a:r>
              <a:rPr lang="id-ID" sz="1000" i="1" dirty="0">
                <a:solidFill>
                  <a:srgbClr val="000000"/>
                </a:solidFill>
                <a:latin typeface="Times New Roman" panose="02020603050405020304" pitchFamily="18" charset="0"/>
                <a:ea typeface="Times New Roman" panose="02020603050405020304" pitchFamily="18" charset="0"/>
              </a:rPr>
              <a:t>Semin. Nas. Teknol. Informasi, Komun. dan Ind.</a:t>
            </a:r>
            <a:r>
              <a:rPr lang="id-ID" sz="1000" dirty="0">
                <a:solidFill>
                  <a:srgbClr val="000000"/>
                </a:solidFill>
                <a:latin typeface="Times New Roman" panose="02020603050405020304" pitchFamily="18" charset="0"/>
                <a:ea typeface="Times New Roman" panose="02020603050405020304" pitchFamily="18" charset="0"/>
              </a:rPr>
              <a:t>, no. November, pp. 357–364, 2018.</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[43]	STMicroelectronics, “VL53L0X Datasheet,” pp. 1–38, 2022.</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[44]	Waveshare, “5inch HDMI LCD Datasheet” 2019.</a:t>
            </a:r>
          </a:p>
          <a:p>
            <a:pPr marL="406400" indent="-406400" algn="just">
              <a:lnSpc>
                <a:spcPct val="103000"/>
              </a:lnSpc>
              <a:spcAft>
                <a:spcPts val="0"/>
              </a:spcAft>
            </a:pPr>
            <a:r>
              <a:rPr lang="id-ID" sz="1000" dirty="0">
                <a:solidFill>
                  <a:srgbClr val="000000"/>
                </a:solidFill>
                <a:latin typeface="Times New Roman" panose="02020603050405020304" pitchFamily="18" charset="0"/>
                <a:ea typeface="Times New Roman" panose="02020603050405020304" pitchFamily="18" charset="0"/>
              </a:rPr>
              <a:t>[45]	S. M. B. Respati, A. Nugroho, And Udiawan, “Separator Serbuk Zeolit Sebagai Aki Baterai Dengan Efek Perbedaan Cairan H2so4, Air Cuka, Dan Nacl,” </a:t>
            </a:r>
            <a:r>
              <a:rPr lang="id-ID" sz="1000" i="1" dirty="0">
                <a:solidFill>
                  <a:srgbClr val="000000"/>
                </a:solidFill>
                <a:latin typeface="Times New Roman" panose="02020603050405020304" pitchFamily="18" charset="0"/>
                <a:ea typeface="Times New Roman" panose="02020603050405020304" pitchFamily="18" charset="0"/>
              </a:rPr>
              <a:t>Pros. Semin. Nas. Sains Dan Teknol.</a:t>
            </a:r>
            <a:r>
              <a:rPr lang="id-ID" sz="1000" dirty="0">
                <a:solidFill>
                  <a:srgbClr val="000000"/>
                </a:solidFill>
                <a:latin typeface="Times New Roman" panose="02020603050405020304" pitchFamily="18" charset="0"/>
                <a:ea typeface="Times New Roman" panose="02020603050405020304" pitchFamily="18" charset="0"/>
              </a:rPr>
              <a:t>, Vol. 12, No. 1, Pp. 98–103, 2022.</a:t>
            </a:r>
            <a:endParaRPr lang="id-ID" sz="1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57732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466598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1 PENDAHULUAN</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4665980" cy="400110"/>
          </a:xfrm>
          <a:prstGeom prst="rect">
            <a:avLst/>
          </a:prstGeom>
          <a:noFill/>
        </p:spPr>
        <p:txBody>
          <a:bodyPr wrap="square" rtlCol="0">
            <a:spAutoFit/>
          </a:bodyPr>
          <a:lstStyle/>
          <a:p>
            <a:pPr algn="ctr"/>
            <a:r>
              <a:rPr lang="id-ID" sz="2000" b="1" dirty="0" smtClean="0">
                <a:latin typeface="BankGothic Lt BT" panose="020B0607020203060204" pitchFamily="34" charset="0"/>
              </a:rPr>
              <a:t>Penyelesaian Latar Belakang</a:t>
            </a:r>
            <a:endParaRPr lang="en-ID" sz="2000" b="1" dirty="0">
              <a:latin typeface="BankGothic Lt BT" panose="020B0607020203060204" pitchFamily="34" charset="0"/>
            </a:endParaRPr>
          </a:p>
        </p:txBody>
      </p:sp>
      <p:sp>
        <p:nvSpPr>
          <p:cNvPr id="18" name="TextBox 17">
            <a:extLst>
              <a:ext uri="{FF2B5EF4-FFF2-40B4-BE49-F238E27FC236}">
                <a16:creationId xmlns:a16="http://schemas.microsoft.com/office/drawing/2014/main" id="{ACA28B8F-53A3-430F-A82F-9167E3E01607}"/>
              </a:ext>
            </a:extLst>
          </p:cNvPr>
          <p:cNvSpPr txBox="1"/>
          <p:nvPr/>
        </p:nvSpPr>
        <p:spPr>
          <a:xfrm>
            <a:off x="71120" y="1801604"/>
            <a:ext cx="6024880" cy="2862322"/>
          </a:xfrm>
          <a:prstGeom prst="rect">
            <a:avLst/>
          </a:prstGeom>
          <a:noFill/>
        </p:spPr>
        <p:txBody>
          <a:bodyPr wrap="square" rtlCol="0">
            <a:spAutoFit/>
          </a:bodyPr>
          <a:lstStyle/>
          <a:p>
            <a:pPr marL="285750" indent="-285750" algn="just">
              <a:buFont typeface="Arial" panose="020B0604020202020204" pitchFamily="34" charset="0"/>
              <a:buChar char="•"/>
            </a:pPr>
            <a:r>
              <a:rPr lang="id-ID" dirty="0">
                <a:latin typeface="Times New Roman" panose="02020603050405020304" pitchFamily="18" charset="0"/>
                <a:cs typeface="Times New Roman" panose="02020603050405020304" pitchFamily="18" charset="0"/>
              </a:rPr>
              <a:t>Penelitian penulis saat ini akan menitikberatkan perbaikan teknologi penemuan sebelumnya dengan mengganti pendeteksian dengan menggunakan hand gesture </a:t>
            </a:r>
            <a:r>
              <a:rPr lang="id-ID" dirty="0" smtClean="0">
                <a:latin typeface="Times New Roman" panose="02020603050405020304" pitchFamily="18" charset="0"/>
                <a:cs typeface="Times New Roman" panose="02020603050405020304" pitchFamily="18" charset="0"/>
              </a:rPr>
              <a:t>recognition.</a:t>
            </a:r>
          </a:p>
          <a:p>
            <a:pPr algn="just"/>
            <a:endParaRPr lang="id-ID"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d-ID" dirty="0" smtClean="0">
                <a:latin typeface="Times New Roman" panose="02020603050405020304" pitchFamily="18" charset="0"/>
                <a:cs typeface="Times New Roman" panose="02020603050405020304" pitchFamily="18" charset="0"/>
              </a:rPr>
              <a:t>Hand </a:t>
            </a:r>
            <a:r>
              <a:rPr lang="id-ID" dirty="0">
                <a:latin typeface="Times New Roman" panose="02020603050405020304" pitchFamily="18" charset="0"/>
                <a:cs typeface="Times New Roman" panose="02020603050405020304" pitchFamily="18" charset="0"/>
              </a:rPr>
              <a:t>gesture recognition menjadi elemen kunci dalam pengembangan robot yang dapat berinteraksi secara alami dengan manusia, karena gerakan tangan merupakan salah satu cara komunikasi yang paling alami dan intuitif bagi manusia</a:t>
            </a:r>
          </a:p>
        </p:txBody>
      </p:sp>
      <p:pic>
        <p:nvPicPr>
          <p:cNvPr id="20" name="Picture 19"/>
          <p:cNvPicPr>
            <a:picLocks noChangeAspect="1"/>
          </p:cNvPicPr>
          <p:nvPr/>
        </p:nvPicPr>
        <p:blipFill>
          <a:blip r:embed="rId5"/>
          <a:stretch>
            <a:fillRect/>
          </a:stretch>
        </p:blipFill>
        <p:spPr>
          <a:xfrm>
            <a:off x="7209290" y="1712952"/>
            <a:ext cx="4265659" cy="3548936"/>
          </a:xfrm>
          <a:prstGeom prst="rect">
            <a:avLst/>
          </a:prstGeom>
        </p:spPr>
      </p:pic>
    </p:spTree>
    <p:extLst>
      <p:ext uri="{BB962C8B-B14F-4D97-AF65-F5344CB8AC3E}">
        <p14:creationId xmlns:p14="http://schemas.microsoft.com/office/powerpoint/2010/main" val="26950687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en-US" sz="2400" dirty="0">
                <a:latin typeface="BankGothic Md BT" panose="020B0807020203060204" pitchFamily="34" charset="0"/>
              </a:rPr>
              <a:t>Daftar </a:t>
            </a:r>
            <a:r>
              <a:rPr lang="en-US" sz="2400" dirty="0" err="1">
                <a:latin typeface="BankGothic Md BT" panose="020B0807020203060204" pitchFamily="34" charset="0"/>
              </a:rPr>
              <a:t>pustaka</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18" name="TextBox 17">
            <a:extLst>
              <a:ext uri="{FF2B5EF4-FFF2-40B4-BE49-F238E27FC236}">
                <a16:creationId xmlns:a16="http://schemas.microsoft.com/office/drawing/2014/main" id="{CD21DDA6-47C2-4817-B250-35D6B04F1E64}"/>
              </a:ext>
            </a:extLst>
          </p:cNvPr>
          <p:cNvSpPr txBox="1"/>
          <p:nvPr/>
        </p:nvSpPr>
        <p:spPr>
          <a:xfrm>
            <a:off x="208280" y="3184128"/>
            <a:ext cx="11775440" cy="769441"/>
          </a:xfrm>
          <a:prstGeom prst="rect">
            <a:avLst/>
          </a:prstGeom>
          <a:noFill/>
        </p:spPr>
        <p:txBody>
          <a:bodyPr wrap="square" rtlCol="0">
            <a:spAutoFit/>
          </a:bodyPr>
          <a:lstStyle/>
          <a:p>
            <a:pPr algn="ctr"/>
            <a:r>
              <a:rPr lang="en-US" sz="4400" b="1" dirty="0"/>
              <a:t>TERIMAKASIH</a:t>
            </a:r>
            <a:endParaRPr lang="en-ID" sz="4400" b="1" dirty="0"/>
          </a:p>
        </p:txBody>
      </p:sp>
    </p:spTree>
    <p:extLst>
      <p:ext uri="{BB962C8B-B14F-4D97-AF65-F5344CB8AC3E}">
        <p14:creationId xmlns:p14="http://schemas.microsoft.com/office/powerpoint/2010/main" val="16289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1 PENDAHULUAN</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en-US" sz="2000" b="1" dirty="0" err="1">
                <a:latin typeface="BankGothic Lt BT" panose="020B0607020203060204" pitchFamily="34" charset="0"/>
              </a:rPr>
              <a:t>Rumusan</a:t>
            </a:r>
            <a:r>
              <a:rPr lang="en-US" sz="2000" b="1" dirty="0">
                <a:latin typeface="BankGothic Lt BT" panose="020B0607020203060204" pitchFamily="34" charset="0"/>
              </a:rPr>
              <a:t> </a:t>
            </a:r>
            <a:r>
              <a:rPr lang="en-US" sz="2000" b="1" dirty="0" err="1">
                <a:latin typeface="BankGothic Lt BT" panose="020B0607020203060204" pitchFamily="34" charset="0"/>
              </a:rPr>
              <a:t>masalah</a:t>
            </a:r>
            <a:endParaRPr lang="en-ID" sz="2000" b="1" dirty="0">
              <a:latin typeface="BankGothic Lt BT" panose="020B0607020203060204" pitchFamily="34" charset="0"/>
            </a:endParaRPr>
          </a:p>
        </p:txBody>
      </p:sp>
      <p:sp>
        <p:nvSpPr>
          <p:cNvPr id="18" name="TextBox 17">
            <a:extLst>
              <a:ext uri="{FF2B5EF4-FFF2-40B4-BE49-F238E27FC236}">
                <a16:creationId xmlns:a16="http://schemas.microsoft.com/office/drawing/2014/main" id="{ACA28B8F-53A3-430F-A82F-9167E3E01607}"/>
              </a:ext>
            </a:extLst>
          </p:cNvPr>
          <p:cNvSpPr txBox="1"/>
          <p:nvPr/>
        </p:nvSpPr>
        <p:spPr>
          <a:xfrm>
            <a:off x="325120" y="1773704"/>
            <a:ext cx="6024880" cy="2862322"/>
          </a:xfrm>
          <a:prstGeom prst="rect">
            <a:avLst/>
          </a:prstGeom>
          <a:noFill/>
        </p:spPr>
        <p:txBody>
          <a:bodyPr wrap="square" rtlCol="0">
            <a:spAutoFit/>
          </a:bodyPr>
          <a:lstStyle/>
          <a:p>
            <a:r>
              <a:rPr lang="id-ID" dirty="0">
                <a:latin typeface="Times New Roman" panose="02020603050405020304" pitchFamily="18" charset="0"/>
                <a:cs typeface="Times New Roman" panose="02020603050405020304" pitchFamily="18" charset="0"/>
              </a:rPr>
              <a:t>Dengan mengacu pada permasalahan yang ada dalam latar belakang, maka rumusan masalah yang akan dijelaskan adalah sebagai berikut: </a:t>
            </a:r>
            <a:endParaRPr lang="id-ID" dirty="0" smtClean="0">
              <a:latin typeface="Times New Roman" panose="02020603050405020304" pitchFamily="18" charset="0"/>
              <a:cs typeface="Times New Roman" panose="02020603050405020304" pitchFamily="18" charset="0"/>
            </a:endParaRPr>
          </a:p>
          <a:p>
            <a:endParaRPr lang="id-ID"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id-ID" dirty="0">
                <a:latin typeface="Times New Roman" panose="02020603050405020304" pitchFamily="18" charset="0"/>
                <a:cs typeface="Times New Roman" panose="02020603050405020304" pitchFamily="18" charset="0"/>
              </a:rPr>
              <a:t>Bagaimana perancangan mekanik dan elektrikal pada robot troli? </a:t>
            </a:r>
          </a:p>
          <a:p>
            <a:pPr marL="342900" lvl="0" indent="-342900">
              <a:buFont typeface="+mj-lt"/>
              <a:buAutoNum type="arabicPeriod"/>
            </a:pPr>
            <a:r>
              <a:rPr lang="id-ID" dirty="0">
                <a:latin typeface="Times New Roman" panose="02020603050405020304" pitchFamily="18" charset="0"/>
                <a:cs typeface="Times New Roman" panose="02020603050405020304" pitchFamily="18" charset="0"/>
              </a:rPr>
              <a:t>Bagaimana cara menyusun sistem elektrik dan algoritma untuk memungkinkan troli bergerak sesuai dengan pergerakan tangan? </a:t>
            </a:r>
          </a:p>
          <a:p>
            <a:pPr algn="just"/>
            <a:endParaRPr lang="en-ID" dirty="0"/>
          </a:p>
        </p:txBody>
      </p:sp>
      <p:pic>
        <p:nvPicPr>
          <p:cNvPr id="21" name="Picture 20"/>
          <p:cNvPicPr>
            <a:picLocks noChangeAspect="1"/>
          </p:cNvPicPr>
          <p:nvPr/>
        </p:nvPicPr>
        <p:blipFill>
          <a:blip r:embed="rId5"/>
          <a:stretch>
            <a:fillRect/>
          </a:stretch>
        </p:blipFill>
        <p:spPr>
          <a:xfrm>
            <a:off x="7130226" y="1873308"/>
            <a:ext cx="4692424" cy="3360304"/>
          </a:xfrm>
          <a:prstGeom prst="rect">
            <a:avLst/>
          </a:prstGeom>
        </p:spPr>
      </p:pic>
    </p:spTree>
    <p:extLst>
      <p:ext uri="{BB962C8B-B14F-4D97-AF65-F5344CB8AC3E}">
        <p14:creationId xmlns:p14="http://schemas.microsoft.com/office/powerpoint/2010/main" val="1933295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1 PENDAHULUAN</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en-US" sz="2000" b="1" dirty="0" err="1">
                <a:latin typeface="BankGothic Lt BT" panose="020B0607020203060204" pitchFamily="34" charset="0"/>
              </a:rPr>
              <a:t>batasan</a:t>
            </a:r>
            <a:r>
              <a:rPr lang="en-US" sz="2000" b="1" dirty="0">
                <a:latin typeface="BankGothic Lt BT" panose="020B0607020203060204" pitchFamily="34" charset="0"/>
              </a:rPr>
              <a:t> </a:t>
            </a:r>
            <a:r>
              <a:rPr lang="en-US" sz="2000" b="1" dirty="0" err="1">
                <a:latin typeface="BankGothic Lt BT" panose="020B0607020203060204" pitchFamily="34" charset="0"/>
              </a:rPr>
              <a:t>masalah</a:t>
            </a:r>
            <a:endParaRPr lang="en-ID" sz="2000" b="1" dirty="0">
              <a:latin typeface="BankGothic Lt BT" panose="020B0607020203060204" pitchFamily="34" charset="0"/>
            </a:endParaRPr>
          </a:p>
        </p:txBody>
      </p:sp>
      <p:sp>
        <p:nvSpPr>
          <p:cNvPr id="18" name="TextBox 17">
            <a:extLst>
              <a:ext uri="{FF2B5EF4-FFF2-40B4-BE49-F238E27FC236}">
                <a16:creationId xmlns:a16="http://schemas.microsoft.com/office/drawing/2014/main" id="{ACA28B8F-53A3-430F-A82F-9167E3E01607}"/>
              </a:ext>
            </a:extLst>
          </p:cNvPr>
          <p:cNvSpPr txBox="1"/>
          <p:nvPr/>
        </p:nvSpPr>
        <p:spPr>
          <a:xfrm>
            <a:off x="453133" y="1683807"/>
            <a:ext cx="7728207" cy="4224233"/>
          </a:xfrm>
          <a:prstGeom prst="rect">
            <a:avLst/>
          </a:prstGeom>
          <a:noFill/>
        </p:spPr>
        <p:txBody>
          <a:bodyPr wrap="square" rtlCol="0">
            <a:spAutoFit/>
          </a:bodyPr>
          <a:lstStyle/>
          <a:p>
            <a:r>
              <a:rPr lang="id-ID" dirty="0" smtClean="0">
                <a:latin typeface="Times New Roman" panose="02020603050405020304" pitchFamily="18" charset="0"/>
                <a:cs typeface="Times New Roman" panose="02020603050405020304" pitchFamily="18" charset="0"/>
              </a:rPr>
              <a:t>Untuk mencegah terjadinya keluaran yang tidak sesuai, tujuan utama dalam penyusunan tugas akhir ini adalah dengan menetapkan batasan masalah yang mencakup beberapa hal, antara lain.: </a:t>
            </a:r>
          </a:p>
          <a:p>
            <a:endParaRPr lang="id-ID" dirty="0" smtClean="0">
              <a:latin typeface="Times New Roman" panose="02020603050405020304" pitchFamily="18" charset="0"/>
              <a:cs typeface="Times New Roman" panose="02020603050405020304" pitchFamily="18" charset="0"/>
            </a:endParaRPr>
          </a:p>
          <a:p>
            <a:pPr marL="342900" lvl="0" indent="-342900" fontAlgn="base">
              <a:buFont typeface="+mj-lt"/>
              <a:buAutoNum type="arabicPeriod"/>
            </a:pPr>
            <a:r>
              <a:rPr lang="id-ID" dirty="0" smtClean="0">
                <a:latin typeface="Times New Roman" panose="02020603050405020304" pitchFamily="18" charset="0"/>
                <a:cs typeface="Times New Roman" panose="02020603050405020304" pitchFamily="18" charset="0"/>
              </a:rPr>
              <a:t>Troli hanya diprogram untuk mendeteksi gerakan tangan yang sudah diatur dalam program.</a:t>
            </a:r>
          </a:p>
          <a:p>
            <a:pPr marL="342900" lvl="0" indent="-342900" fontAlgn="base">
              <a:buFont typeface="+mj-lt"/>
              <a:buAutoNum type="arabicPeriod"/>
            </a:pPr>
            <a:r>
              <a:rPr lang="id-ID" dirty="0" smtClean="0">
                <a:latin typeface="Times New Roman" panose="02020603050405020304" pitchFamily="18" charset="0"/>
                <a:cs typeface="Times New Roman" panose="02020603050405020304" pitchFamily="18" charset="0"/>
              </a:rPr>
              <a:t>Hanya membahas deteksi </a:t>
            </a:r>
            <a:r>
              <a:rPr lang="id-ID" i="1" dirty="0" smtClean="0">
                <a:latin typeface="Times New Roman" panose="02020603050405020304" pitchFamily="18" charset="0"/>
                <a:cs typeface="Times New Roman" panose="02020603050405020304" pitchFamily="18" charset="0"/>
              </a:rPr>
              <a:t>hand gesture recognition</a:t>
            </a:r>
            <a:r>
              <a:rPr lang="id-ID" dirty="0" smtClean="0">
                <a:latin typeface="Times New Roman" panose="02020603050405020304" pitchFamily="18" charset="0"/>
                <a:cs typeface="Times New Roman" panose="02020603050405020304" pitchFamily="18" charset="0"/>
              </a:rPr>
              <a:t> yang diterapkan pada robot troli menggunakan kamera dan raspberry pi sebagai pemroses gambar.</a:t>
            </a:r>
          </a:p>
          <a:p>
            <a:pPr marL="342900" lvl="0" indent="-342900" fontAlgn="base">
              <a:buFont typeface="+mj-lt"/>
              <a:buAutoNum type="arabicPeriod"/>
            </a:pPr>
            <a:r>
              <a:rPr lang="id-ID" dirty="0" smtClean="0">
                <a:latin typeface="Times New Roman" panose="02020603050405020304" pitchFamily="18" charset="0"/>
                <a:cs typeface="Times New Roman" panose="02020603050405020304" pitchFamily="18" charset="0"/>
              </a:rPr>
              <a:t>Troli hanya mendeteksi 1 tangan pelanggan saja dan tidak dapat diarahkan dengan menggunakan 2 tangan sekaligus.</a:t>
            </a:r>
          </a:p>
          <a:p>
            <a:pPr marR="17145" algn="just">
              <a:spcBef>
                <a:spcPts val="270"/>
              </a:spcBef>
            </a:pPr>
            <a:endParaRPr lang="en-ID" sz="1800" dirty="0">
              <a:effectLst/>
              <a:latin typeface="Times New Roman" panose="02020603050405020304" pitchFamily="18" charset="0"/>
              <a:ea typeface="Times New Roman" panose="02020603050405020304" pitchFamily="18" charset="0"/>
            </a:endParaRPr>
          </a:p>
          <a:p>
            <a:pPr marR="17145" algn="just">
              <a:spcBef>
                <a:spcPts val="270"/>
              </a:spcBef>
              <a:spcAft>
                <a:spcPts val="0"/>
              </a:spcAft>
            </a:pPr>
            <a:endParaRPr lang="en-ID" sz="1800" dirty="0">
              <a:effectLst/>
              <a:latin typeface="Times New Roman" panose="02020603050405020304" pitchFamily="18" charset="0"/>
              <a:ea typeface="Times New Roman" panose="02020603050405020304" pitchFamily="18" charset="0"/>
            </a:endParaRPr>
          </a:p>
          <a:p>
            <a:pPr marR="17145" algn="just">
              <a:spcBef>
                <a:spcPts val="270"/>
              </a:spcBef>
              <a:spcAft>
                <a:spcPts val="0"/>
              </a:spcAft>
            </a:pPr>
            <a:r>
              <a:rPr lang="id-ID" sz="1800" dirty="0">
                <a:effectLst/>
                <a:latin typeface="Times New Roman" panose="02020603050405020304" pitchFamily="18" charset="0"/>
                <a:ea typeface="Times New Roman" panose="02020603050405020304" pitchFamily="18" charset="0"/>
              </a:rPr>
              <a:t> </a:t>
            </a:r>
          </a:p>
          <a:p>
            <a:pPr lvl="0" algn="just">
              <a:lnSpc>
                <a:spcPct val="150000"/>
              </a:lnSpc>
            </a:pPr>
            <a:endParaRPr lang="en-ID"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Picture 19"/>
          <p:cNvPicPr>
            <a:picLocks noChangeAspect="1"/>
          </p:cNvPicPr>
          <p:nvPr/>
        </p:nvPicPr>
        <p:blipFill>
          <a:blip r:embed="rId5"/>
          <a:stretch>
            <a:fillRect/>
          </a:stretch>
        </p:blipFill>
        <p:spPr>
          <a:xfrm>
            <a:off x="8181340" y="1656080"/>
            <a:ext cx="3472180" cy="3786472"/>
          </a:xfrm>
          <a:prstGeom prst="rect">
            <a:avLst/>
          </a:prstGeom>
        </p:spPr>
      </p:pic>
    </p:spTree>
    <p:extLst>
      <p:ext uri="{BB962C8B-B14F-4D97-AF65-F5344CB8AC3E}">
        <p14:creationId xmlns:p14="http://schemas.microsoft.com/office/powerpoint/2010/main" val="1842603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smtClean="0">
                <a:latin typeface="BankGothic Md BT" panose="020B0807020203060204" pitchFamily="34" charset="0"/>
              </a:rPr>
              <a:t>BAB 1 PENDAHULUAN</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en-US" sz="2000" b="1" dirty="0" err="1" smtClean="0">
                <a:latin typeface="BankGothic Lt BT" panose="020B0607020203060204" pitchFamily="34" charset="0"/>
              </a:rPr>
              <a:t>Tujuan</a:t>
            </a:r>
            <a:r>
              <a:rPr lang="id-ID" sz="2000" b="1" dirty="0" smtClean="0">
                <a:latin typeface="BankGothic Lt BT" panose="020B0607020203060204" pitchFamily="34" charset="0"/>
              </a:rPr>
              <a:t> dan manfaat</a:t>
            </a:r>
            <a:r>
              <a:rPr lang="en-US" sz="2000" b="1" dirty="0" smtClean="0">
                <a:latin typeface="BankGothic Lt BT" panose="020B0607020203060204" pitchFamily="34" charset="0"/>
              </a:rPr>
              <a:t> </a:t>
            </a:r>
            <a:endParaRPr lang="en-ID" sz="2000" b="1" dirty="0">
              <a:latin typeface="BankGothic Lt BT" panose="020B0607020203060204" pitchFamily="34" charset="0"/>
            </a:endParaRPr>
          </a:p>
        </p:txBody>
      </p:sp>
      <p:sp>
        <p:nvSpPr>
          <p:cNvPr id="18" name="TextBox 17">
            <a:extLst>
              <a:ext uri="{FF2B5EF4-FFF2-40B4-BE49-F238E27FC236}">
                <a16:creationId xmlns:a16="http://schemas.microsoft.com/office/drawing/2014/main" id="{ACA28B8F-53A3-430F-A82F-9167E3E01607}"/>
              </a:ext>
            </a:extLst>
          </p:cNvPr>
          <p:cNvSpPr txBox="1"/>
          <p:nvPr/>
        </p:nvSpPr>
        <p:spPr>
          <a:xfrm>
            <a:off x="297626" y="1632855"/>
            <a:ext cx="6847840" cy="3457998"/>
          </a:xfrm>
          <a:prstGeom prst="rect">
            <a:avLst/>
          </a:prstGeom>
          <a:noFill/>
        </p:spPr>
        <p:txBody>
          <a:bodyPr wrap="square" rtlCol="0">
            <a:spAutoFit/>
          </a:bodyPr>
          <a:lstStyle/>
          <a:p>
            <a:pPr algn="just"/>
            <a:r>
              <a:rPr lang="id-ID"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Tujuan: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id-ID" dirty="0" smtClean="0">
                <a:latin typeface="Times New Roman" panose="02020603050405020304" pitchFamily="18" charset="0"/>
                <a:cs typeface="Times New Roman" panose="02020603050405020304" pitchFamily="18" charset="0"/>
              </a:rPr>
              <a:t>untuk </a:t>
            </a:r>
            <a:r>
              <a:rPr lang="id-ID" dirty="0">
                <a:latin typeface="Times New Roman" panose="02020603050405020304" pitchFamily="18" charset="0"/>
                <a:cs typeface="Times New Roman" panose="02020603050405020304" pitchFamily="18" charset="0"/>
              </a:rPr>
              <a:t>menggerakkan robot troli sesuai perintah pengguna menggunakan gerakan tangan sehingga memudahkan </a:t>
            </a:r>
            <a:r>
              <a:rPr lang="id-ID" dirty="0" smtClean="0">
                <a:latin typeface="Times New Roman" panose="02020603050405020304" pitchFamily="18" charset="0"/>
                <a:cs typeface="Times New Roman" panose="02020603050405020304" pitchFamily="18" charset="0"/>
              </a:rPr>
              <a:t>pengguna </a:t>
            </a:r>
            <a:r>
              <a:rPr lang="id-ID" dirty="0">
                <a:latin typeface="Times New Roman" panose="02020603050405020304" pitchFamily="18" charset="0"/>
                <a:cs typeface="Times New Roman" panose="02020603050405020304" pitchFamily="18" charset="0"/>
              </a:rPr>
              <a:t>dalam membawa barang yang berat dan membantu </a:t>
            </a:r>
            <a:r>
              <a:rPr lang="id-ID" dirty="0" smtClean="0">
                <a:latin typeface="Times New Roman" panose="02020603050405020304" pitchFamily="18" charset="0"/>
                <a:cs typeface="Times New Roman" panose="02020603050405020304" pitchFamily="18" charset="0"/>
              </a:rPr>
              <a:t>pengguna </a:t>
            </a:r>
            <a:r>
              <a:rPr lang="id-ID" dirty="0">
                <a:latin typeface="Times New Roman" panose="02020603050405020304" pitchFamily="18" charset="0"/>
                <a:cs typeface="Times New Roman" panose="02020603050405020304" pitchFamily="18" charset="0"/>
              </a:rPr>
              <a:t>dalam berbelanja.</a:t>
            </a:r>
          </a:p>
          <a:p>
            <a:pPr algn="just"/>
            <a:endParaRPr lang="id-ID" dirty="0" smtClean="0">
              <a:latin typeface="Times New Roman" panose="02020603050405020304" pitchFamily="18" charset="0"/>
              <a:cs typeface="Times New Roman" panose="02020603050405020304" pitchFamily="18" charset="0"/>
            </a:endParaRPr>
          </a:p>
          <a:p>
            <a:pPr algn="just"/>
            <a:r>
              <a:rPr lang="id-ID" dirty="0" smtClean="0">
                <a:latin typeface="Times New Roman" panose="02020603050405020304" pitchFamily="18" charset="0"/>
                <a:cs typeface="Times New Roman" panose="02020603050405020304" pitchFamily="18" charset="0"/>
              </a:rPr>
              <a:t>Manfaat:</a:t>
            </a:r>
          </a:p>
          <a:p>
            <a:pPr marL="8255" indent="360680" algn="just">
              <a:lnSpc>
                <a:spcPct val="103000"/>
              </a:lnSpc>
              <a:spcAft>
                <a:spcPts val="25"/>
              </a:spcAft>
            </a:pPr>
            <a:r>
              <a:rPr lang="id-ID"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Berikut ini adalah beberapa </a:t>
            </a:r>
            <a:r>
              <a:rPr lang="id-ID"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manfaat: </a:t>
            </a:r>
            <a:endParaRPr lang="id-ID"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3000"/>
              </a:lnSpc>
              <a:spcAft>
                <a:spcPts val="0"/>
              </a:spcAft>
              <a:buFont typeface="+mj-lt"/>
              <a:buAutoNum type="alphaLcPeriod"/>
            </a:pPr>
            <a:r>
              <a:rPr lang="id-ID"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Membantu pelanggan dalam membawa barang yang banyak dan berat.</a:t>
            </a:r>
          </a:p>
          <a:p>
            <a:pPr marL="342900" lvl="0" indent="-342900" algn="just">
              <a:lnSpc>
                <a:spcPct val="103000"/>
              </a:lnSpc>
              <a:spcAft>
                <a:spcPts val="0"/>
              </a:spcAft>
              <a:buFont typeface="+mj-lt"/>
              <a:buAutoNum type="alphaLcPeriod"/>
            </a:pPr>
            <a:r>
              <a:rPr lang="id-ID"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Mengurangi tenaga dan mencegah kelelahan saat berbelanja. </a:t>
            </a:r>
          </a:p>
          <a:p>
            <a:pPr marL="342900" lvl="0" indent="-342900" algn="just">
              <a:lnSpc>
                <a:spcPct val="103000"/>
              </a:lnSpc>
              <a:spcAft>
                <a:spcPts val="25"/>
              </a:spcAft>
              <a:buFont typeface="+mj-lt"/>
              <a:buAutoNum type="alphaLcPeriod"/>
            </a:pPr>
            <a:r>
              <a:rPr lang="id-ID"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Meningkatkan penjualan pada supermarket.</a:t>
            </a:r>
          </a:p>
          <a:p>
            <a:pPr algn="just"/>
            <a:endParaRPr lang="en-ID" dirty="0"/>
          </a:p>
        </p:txBody>
      </p:sp>
      <p:pic>
        <p:nvPicPr>
          <p:cNvPr id="19" name="Picture 18"/>
          <p:cNvPicPr>
            <a:picLocks noChangeAspect="1"/>
          </p:cNvPicPr>
          <p:nvPr/>
        </p:nvPicPr>
        <p:blipFill>
          <a:blip r:embed="rId5"/>
          <a:stretch>
            <a:fillRect/>
          </a:stretch>
        </p:blipFill>
        <p:spPr>
          <a:xfrm>
            <a:off x="7054749" y="1561857"/>
            <a:ext cx="5001461" cy="3955816"/>
          </a:xfrm>
          <a:prstGeom prst="rect">
            <a:avLst/>
          </a:prstGeom>
        </p:spPr>
      </p:pic>
    </p:spTree>
    <p:extLst>
      <p:ext uri="{BB962C8B-B14F-4D97-AF65-F5344CB8AC3E}">
        <p14:creationId xmlns:p14="http://schemas.microsoft.com/office/powerpoint/2010/main" val="1041888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a:latin typeface="BankGothic Md BT" panose="020B0807020203060204" pitchFamily="34" charset="0"/>
              </a:rPr>
              <a:t>BAB 2</a:t>
            </a:r>
            <a:r>
              <a:rPr lang="en-US" sz="2400" dirty="0">
                <a:latin typeface="BankGothic Md BT" panose="020B0807020203060204" pitchFamily="34" charset="0"/>
              </a:rPr>
              <a:t> </a:t>
            </a:r>
            <a:r>
              <a:rPr lang="id-ID" sz="2400" dirty="0">
                <a:latin typeface="BankGothic Md BT" panose="020B0807020203060204" pitchFamily="34" charset="0"/>
              </a:rPr>
              <a:t>DASAR TEORI</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en-US" sz="2000" b="1" dirty="0" err="1">
                <a:latin typeface="BankGothic Lt BT" panose="020B0607020203060204" pitchFamily="34" charset="0"/>
              </a:rPr>
              <a:t>Tinjauan</a:t>
            </a:r>
            <a:r>
              <a:rPr lang="en-US" sz="2000" b="1" dirty="0">
                <a:latin typeface="BankGothic Lt BT" panose="020B0607020203060204" pitchFamily="34" charset="0"/>
              </a:rPr>
              <a:t> Pustaka </a:t>
            </a:r>
            <a:endParaRPr lang="en-ID" sz="2000" b="1" dirty="0">
              <a:latin typeface="BankGothic Lt BT" panose="020B0607020203060204" pitchFamily="34" charset="0"/>
            </a:endParaRPr>
          </a:p>
        </p:txBody>
      </p:sp>
      <p:sp>
        <p:nvSpPr>
          <p:cNvPr id="18" name="TextBox 17">
            <a:extLst>
              <a:ext uri="{FF2B5EF4-FFF2-40B4-BE49-F238E27FC236}">
                <a16:creationId xmlns:a16="http://schemas.microsoft.com/office/drawing/2014/main" id="{ACA28B8F-53A3-430F-A82F-9167E3E01607}"/>
              </a:ext>
            </a:extLst>
          </p:cNvPr>
          <p:cNvSpPr txBox="1"/>
          <p:nvPr/>
        </p:nvSpPr>
        <p:spPr>
          <a:xfrm>
            <a:off x="4448587" y="1061105"/>
            <a:ext cx="6421120" cy="646331"/>
          </a:xfrm>
          <a:prstGeom prst="rect">
            <a:avLst/>
          </a:prstGeom>
          <a:noFill/>
        </p:spPr>
        <p:txBody>
          <a:bodyPr wrap="square" rtlCol="0">
            <a:spAutoFit/>
          </a:bodyPr>
          <a:lstStyle/>
          <a:p>
            <a:pPr algn="just"/>
            <a:r>
              <a:rPr lang="id-ID" dirty="0">
                <a:latin typeface="Times New Roman" panose="02020603050405020304" pitchFamily="18" charset="0"/>
                <a:cs typeface="Times New Roman" panose="02020603050405020304" pitchFamily="18" charset="0"/>
              </a:rPr>
              <a:t>Tinjauan literatur dilaksanakan dengan menghimpun informasi dari jurnal yang sudah </a:t>
            </a:r>
            <a:r>
              <a:rPr lang="id-ID" dirty="0" smtClean="0">
                <a:latin typeface="Times New Roman" panose="02020603050405020304" pitchFamily="18" charset="0"/>
                <a:cs typeface="Times New Roman" panose="02020603050405020304" pitchFamily="18" charset="0"/>
              </a:rPr>
              <a:t>ada.</a:t>
            </a:r>
            <a:endParaRPr lang="id-ID"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5"/>
          <a:stretch>
            <a:fillRect/>
          </a:stretch>
        </p:blipFill>
        <p:spPr>
          <a:xfrm>
            <a:off x="522077" y="1664652"/>
            <a:ext cx="10674243" cy="4553268"/>
          </a:xfrm>
          <a:prstGeom prst="rect">
            <a:avLst/>
          </a:prstGeom>
        </p:spPr>
      </p:pic>
    </p:spTree>
    <p:extLst>
      <p:ext uri="{BB962C8B-B14F-4D97-AF65-F5344CB8AC3E}">
        <p14:creationId xmlns:p14="http://schemas.microsoft.com/office/powerpoint/2010/main" val="35245162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7074346" cy="562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14514" y="299720"/>
            <a:ext cx="6492240" cy="461665"/>
          </a:xfrm>
          <a:prstGeom prst="rect">
            <a:avLst/>
          </a:prstGeom>
          <a:noFill/>
        </p:spPr>
        <p:txBody>
          <a:bodyPr wrap="square" rtlCol="0">
            <a:spAutoFit/>
          </a:bodyPr>
          <a:lstStyle/>
          <a:p>
            <a:pPr algn="ctr"/>
            <a:r>
              <a:rPr lang="id-ID" sz="2400" dirty="0" smtClean="0">
                <a:latin typeface="BankGothic Md BT" panose="020B0807020203060204" pitchFamily="34" charset="0"/>
              </a:rPr>
              <a:t>BAB 2</a:t>
            </a:r>
            <a:r>
              <a:rPr lang="en-US" sz="2400" dirty="0" smtClean="0">
                <a:latin typeface="BankGothic Md BT" panose="020B0807020203060204" pitchFamily="34" charset="0"/>
              </a:rPr>
              <a:t> </a:t>
            </a:r>
            <a:r>
              <a:rPr lang="id-ID" sz="2400" dirty="0" smtClean="0">
                <a:latin typeface="BankGothic Md BT" panose="020B0807020203060204" pitchFamily="34" charset="0"/>
              </a:rPr>
              <a:t>DASAR TEORI</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167640" y="1159354"/>
            <a:ext cx="7472680" cy="400110"/>
          </a:xfrm>
          <a:prstGeom prst="rect">
            <a:avLst/>
          </a:prstGeom>
          <a:noFill/>
        </p:spPr>
        <p:txBody>
          <a:bodyPr wrap="square" rtlCol="0">
            <a:spAutoFit/>
          </a:bodyPr>
          <a:lstStyle/>
          <a:p>
            <a:pPr algn="ctr"/>
            <a:r>
              <a:rPr lang="id-ID" sz="2000" b="1" dirty="0" smtClean="0">
                <a:latin typeface="BankGothic Lt BT" panose="020B0607020203060204" pitchFamily="34" charset="0"/>
              </a:rPr>
              <a:t>Skeleton Hand Gesture Landmark Recognition</a:t>
            </a:r>
            <a:endParaRPr lang="en-ID" sz="2000" b="1" dirty="0">
              <a:latin typeface="BankGothic Lt BT" panose="020B0607020203060204" pitchFamily="34" charset="0"/>
            </a:endParaRPr>
          </a:p>
        </p:txBody>
      </p:sp>
      <p:pic>
        <p:nvPicPr>
          <p:cNvPr id="18" name="Picture 17"/>
          <p:cNvPicPr>
            <a:picLocks noChangeAspect="1"/>
          </p:cNvPicPr>
          <p:nvPr/>
        </p:nvPicPr>
        <p:blipFill>
          <a:blip r:embed="rId5"/>
          <a:stretch>
            <a:fillRect/>
          </a:stretch>
        </p:blipFill>
        <p:spPr>
          <a:xfrm>
            <a:off x="450468" y="1849024"/>
            <a:ext cx="4156960" cy="4444792"/>
          </a:xfrm>
          <a:prstGeom prst="rect">
            <a:avLst/>
          </a:prstGeom>
        </p:spPr>
      </p:pic>
      <p:sp>
        <p:nvSpPr>
          <p:cNvPr id="20" name="Rectangle 19"/>
          <p:cNvSpPr/>
          <p:nvPr/>
        </p:nvSpPr>
        <p:spPr>
          <a:xfrm>
            <a:off x="5584447" y="1849024"/>
            <a:ext cx="6096000" cy="4247317"/>
          </a:xfrm>
          <a:prstGeom prst="rect">
            <a:avLst/>
          </a:prstGeom>
        </p:spPr>
        <p:txBody>
          <a:bodyPr>
            <a:spAutoFit/>
          </a:bodyPr>
          <a:lstStyle/>
          <a:p>
            <a:pPr algn="just"/>
            <a:r>
              <a:rPr lang="id-ID" dirty="0">
                <a:latin typeface="Times New Roman" panose="02020603050405020304" pitchFamily="18" charset="0"/>
                <a:cs typeface="Times New Roman" panose="02020603050405020304" pitchFamily="18" charset="0"/>
              </a:rPr>
              <a:t>Skeleton Based Recognition adalah sebuah pengenalan pola yang menggunakan sebuah kerangka model Convolutional Neural Network (CNN) yang termasuk kedalam image processing.  Di  mana  berbagai representasi  dataset  atau  kumpulan  data  tangan  dapat  dijadikan  model  agar  dapat digunakan untuk klasifikasi </a:t>
            </a:r>
            <a:endParaRPr lang="id-ID" dirty="0" smtClean="0">
              <a:latin typeface="Times New Roman" panose="02020603050405020304" pitchFamily="18" charset="0"/>
              <a:cs typeface="Times New Roman" panose="02020603050405020304" pitchFamily="18" charset="0"/>
            </a:endParaRPr>
          </a:p>
          <a:p>
            <a:pPr algn="just"/>
            <a:endParaRPr lang="id-ID" dirty="0">
              <a:latin typeface="Times New Roman" panose="02020603050405020304" pitchFamily="18" charset="0"/>
              <a:cs typeface="Times New Roman" panose="02020603050405020304" pitchFamily="18" charset="0"/>
            </a:endParaRPr>
          </a:p>
          <a:p>
            <a:pPr algn="just"/>
            <a:r>
              <a:rPr lang="id-ID" dirty="0">
                <a:latin typeface="Times New Roman" panose="02020603050405020304" pitchFamily="18" charset="0"/>
                <a:cs typeface="Times New Roman" panose="02020603050405020304" pitchFamily="18" charset="0"/>
              </a:rPr>
              <a:t>Kumpulan data Google yang besar dan beragam telah digunakan untuk melatih sejumlah besar algoritma deteksi dan pelacakan tubuh manusia di MediaPipe. Model yang diusulkan menggunakan kerangka node dan landmark untuk melacak sendi penting pada berbagai aspek tubuh manusia. Hasil dari bentuk 3 dimensi tersebut kemudian digunakan dalam model Tensorflow lite yang dibuat oleh pengembang Google untuk membuat aliran informasi pipeline</a:t>
            </a:r>
          </a:p>
        </p:txBody>
      </p:sp>
    </p:spTree>
    <p:extLst>
      <p:ext uri="{BB962C8B-B14F-4D97-AF65-F5344CB8AC3E}">
        <p14:creationId xmlns:p14="http://schemas.microsoft.com/office/powerpoint/2010/main" val="1908197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B71D1C-1F0E-4B4F-ADD9-8BE8848675F1}"/>
              </a:ext>
            </a:extLst>
          </p:cNvPr>
          <p:cNvSpPr/>
          <p:nvPr/>
        </p:nvSpPr>
        <p:spPr>
          <a:xfrm>
            <a:off x="71120" y="1107440"/>
            <a:ext cx="397256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4" name="Rectangle 3">
            <a:extLst>
              <a:ext uri="{FF2B5EF4-FFF2-40B4-BE49-F238E27FC236}">
                <a16:creationId xmlns:a16="http://schemas.microsoft.com/office/drawing/2014/main" id="{871C6642-A6B1-46EB-828C-AB3DE62DAAED}"/>
              </a:ext>
            </a:extLst>
          </p:cNvPr>
          <p:cNvSpPr/>
          <p:nvPr/>
        </p:nvSpPr>
        <p:spPr>
          <a:xfrm>
            <a:off x="0" y="0"/>
            <a:ext cx="12192000" cy="863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178358B-A593-4DF0-8BFD-355293D64248}"/>
              </a:ext>
            </a:extLst>
          </p:cNvPr>
          <p:cNvSpPr/>
          <p:nvPr/>
        </p:nvSpPr>
        <p:spPr>
          <a:xfrm>
            <a:off x="0" y="6400800"/>
            <a:ext cx="12192000" cy="49784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E007DD97-5088-48E3-B8C2-BC7C9488F7D1}"/>
              </a:ext>
            </a:extLst>
          </p:cNvPr>
          <p:cNvSpPr/>
          <p:nvPr/>
        </p:nvSpPr>
        <p:spPr>
          <a:xfrm>
            <a:off x="0" y="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5">
            <a:extLst>
              <a:ext uri="{FF2B5EF4-FFF2-40B4-BE49-F238E27FC236}">
                <a16:creationId xmlns:a16="http://schemas.microsoft.com/office/drawing/2014/main" id="{338617AF-81B7-412E-8913-E7AAE975CC8B}"/>
              </a:ext>
            </a:extLst>
          </p:cNvPr>
          <p:cNvSpPr/>
          <p:nvPr/>
        </p:nvSpPr>
        <p:spPr>
          <a:xfrm>
            <a:off x="0" y="386080"/>
            <a:ext cx="7305040" cy="635000"/>
          </a:xfrm>
          <a:custGeom>
            <a:avLst/>
            <a:gdLst>
              <a:gd name="connsiteX0" fmla="*/ 0 w 7305040"/>
              <a:gd name="connsiteY0" fmla="*/ 0 h 772160"/>
              <a:gd name="connsiteX1" fmla="*/ 7305040 w 7305040"/>
              <a:gd name="connsiteY1" fmla="*/ 0 h 772160"/>
              <a:gd name="connsiteX2" fmla="*/ 7305040 w 7305040"/>
              <a:gd name="connsiteY2" fmla="*/ 772160 h 772160"/>
              <a:gd name="connsiteX3" fmla="*/ 0 w 7305040"/>
              <a:gd name="connsiteY3" fmla="*/ 772160 h 772160"/>
              <a:gd name="connsiteX4" fmla="*/ 0 w 7305040"/>
              <a:gd name="connsiteY4" fmla="*/ 0 h 772160"/>
              <a:gd name="connsiteX0" fmla="*/ 0 w 7305040"/>
              <a:gd name="connsiteY0" fmla="*/ 0 h 772160"/>
              <a:gd name="connsiteX1" fmla="*/ 6106160 w 7305040"/>
              <a:gd name="connsiteY1" fmla="*/ 0 h 772160"/>
              <a:gd name="connsiteX2" fmla="*/ 7305040 w 7305040"/>
              <a:gd name="connsiteY2" fmla="*/ 772160 h 772160"/>
              <a:gd name="connsiteX3" fmla="*/ 0 w 7305040"/>
              <a:gd name="connsiteY3" fmla="*/ 772160 h 772160"/>
              <a:gd name="connsiteX4" fmla="*/ 0 w 7305040"/>
              <a:gd name="connsiteY4" fmla="*/ 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040" h="772160">
                <a:moveTo>
                  <a:pt x="0" y="0"/>
                </a:moveTo>
                <a:lnTo>
                  <a:pt x="6106160" y="0"/>
                </a:lnTo>
                <a:lnTo>
                  <a:pt x="7305040" y="772160"/>
                </a:lnTo>
                <a:lnTo>
                  <a:pt x="0" y="772160"/>
                </a:lnTo>
                <a:lnTo>
                  <a:pt x="0" y="0"/>
                </a:lnTo>
                <a:close/>
              </a:path>
            </a:pathLst>
          </a:custGeom>
          <a:gradFill flip="none" rotWithShape="1">
            <a:gsLst>
              <a:gs pos="1300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dirty="0"/>
          </a:p>
        </p:txBody>
      </p:sp>
      <p:sp>
        <p:nvSpPr>
          <p:cNvPr id="8" name="Rectangle 12">
            <a:extLst>
              <a:ext uri="{FF2B5EF4-FFF2-40B4-BE49-F238E27FC236}">
                <a16:creationId xmlns:a16="http://schemas.microsoft.com/office/drawing/2014/main" id="{430065B2-5713-4A2A-96A9-FC913F699B66}"/>
              </a:ext>
            </a:extLst>
          </p:cNvPr>
          <p:cNvSpPr/>
          <p:nvPr/>
        </p:nvSpPr>
        <p:spPr>
          <a:xfrm>
            <a:off x="6492240" y="641096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9C52C467-C7AD-4B05-86CE-45AC25E3DA51}"/>
              </a:ext>
            </a:extLst>
          </p:cNvPr>
          <p:cNvSpPr/>
          <p:nvPr/>
        </p:nvSpPr>
        <p:spPr>
          <a:xfrm>
            <a:off x="7305040" y="81280"/>
            <a:ext cx="4886960" cy="670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2">
            <a:extLst>
              <a:ext uri="{FF2B5EF4-FFF2-40B4-BE49-F238E27FC236}">
                <a16:creationId xmlns:a16="http://schemas.microsoft.com/office/drawing/2014/main" id="{0CF5D28A-89E4-4F79-A495-6B0EDD721843}"/>
              </a:ext>
            </a:extLst>
          </p:cNvPr>
          <p:cNvSpPr/>
          <p:nvPr/>
        </p:nvSpPr>
        <p:spPr>
          <a:xfrm>
            <a:off x="6492240" y="6111240"/>
            <a:ext cx="5699760" cy="497840"/>
          </a:xfrm>
          <a:custGeom>
            <a:avLst/>
            <a:gdLst>
              <a:gd name="connsiteX0" fmla="*/ 0 w 5699760"/>
              <a:gd name="connsiteY0" fmla="*/ 0 h 497840"/>
              <a:gd name="connsiteX1" fmla="*/ 5699760 w 5699760"/>
              <a:gd name="connsiteY1" fmla="*/ 0 h 497840"/>
              <a:gd name="connsiteX2" fmla="*/ 5699760 w 5699760"/>
              <a:gd name="connsiteY2" fmla="*/ 497840 h 497840"/>
              <a:gd name="connsiteX3" fmla="*/ 0 w 5699760"/>
              <a:gd name="connsiteY3" fmla="*/ 497840 h 497840"/>
              <a:gd name="connsiteX4" fmla="*/ 0 w 5699760"/>
              <a:gd name="connsiteY4" fmla="*/ 0 h 497840"/>
              <a:gd name="connsiteX0" fmla="*/ 985520 w 5699760"/>
              <a:gd name="connsiteY0" fmla="*/ 20320 h 497840"/>
              <a:gd name="connsiteX1" fmla="*/ 5699760 w 5699760"/>
              <a:gd name="connsiteY1" fmla="*/ 0 h 497840"/>
              <a:gd name="connsiteX2" fmla="*/ 5699760 w 5699760"/>
              <a:gd name="connsiteY2" fmla="*/ 497840 h 497840"/>
              <a:gd name="connsiteX3" fmla="*/ 0 w 5699760"/>
              <a:gd name="connsiteY3" fmla="*/ 497840 h 497840"/>
              <a:gd name="connsiteX4" fmla="*/ 985520 w 5699760"/>
              <a:gd name="connsiteY4" fmla="*/ 20320 h 4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60" h="497840">
                <a:moveTo>
                  <a:pt x="985520" y="20320"/>
                </a:moveTo>
                <a:lnTo>
                  <a:pt x="5699760" y="0"/>
                </a:lnTo>
                <a:lnTo>
                  <a:pt x="5699760" y="497840"/>
                </a:lnTo>
                <a:lnTo>
                  <a:pt x="0" y="497840"/>
                </a:lnTo>
                <a:lnTo>
                  <a:pt x="985520" y="20320"/>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Graphic 10" descr="Chevron arrows with solid fill">
            <a:extLst>
              <a:ext uri="{FF2B5EF4-FFF2-40B4-BE49-F238E27FC236}">
                <a16:creationId xmlns:a16="http://schemas.microsoft.com/office/drawing/2014/main" id="{39B2D133-172A-4FEA-A815-A94D52B91F7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1196320" y="6151880"/>
            <a:ext cx="914400" cy="914400"/>
          </a:xfrm>
          <a:prstGeom prst="rect">
            <a:avLst/>
          </a:prstGeom>
        </p:spPr>
      </p:pic>
      <p:sp>
        <p:nvSpPr>
          <p:cNvPr id="12" name="Rectangle 11">
            <a:extLst>
              <a:ext uri="{FF2B5EF4-FFF2-40B4-BE49-F238E27FC236}">
                <a16:creationId xmlns:a16="http://schemas.microsoft.com/office/drawing/2014/main" id="{98B2BBC8-1020-4BCC-B460-8C424BB28BDF}"/>
              </a:ext>
            </a:extLst>
          </p:cNvPr>
          <p:cNvSpPr/>
          <p:nvPr/>
        </p:nvSpPr>
        <p:spPr>
          <a:xfrm>
            <a:off x="0" y="299720"/>
            <a:ext cx="6492240" cy="452120"/>
          </a:xfrm>
          <a:prstGeom prst="rect">
            <a:avLst/>
          </a:prstGeom>
          <a:solidFill>
            <a:schemeClr val="bg1"/>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317DB56-8CA9-4FE7-8028-37A6809DD7D0}"/>
              </a:ext>
            </a:extLst>
          </p:cNvPr>
          <p:cNvSpPr txBox="1"/>
          <p:nvPr/>
        </p:nvSpPr>
        <p:spPr>
          <a:xfrm>
            <a:off x="0" y="299720"/>
            <a:ext cx="6492240" cy="461665"/>
          </a:xfrm>
          <a:prstGeom prst="rect">
            <a:avLst/>
          </a:prstGeom>
          <a:noFill/>
        </p:spPr>
        <p:txBody>
          <a:bodyPr wrap="square" rtlCol="0">
            <a:spAutoFit/>
          </a:bodyPr>
          <a:lstStyle/>
          <a:p>
            <a:pPr algn="ctr"/>
            <a:r>
              <a:rPr lang="id-ID" sz="2400" dirty="0" smtClean="0">
                <a:latin typeface="BankGothic Md BT" panose="020B0807020203060204" pitchFamily="34" charset="0"/>
              </a:rPr>
              <a:t>BAB 3 PERANCANGAN SISTEM</a:t>
            </a:r>
            <a:endParaRPr lang="en-ID" sz="2400" dirty="0">
              <a:latin typeface="BankGothic Md BT" panose="020B0807020203060204" pitchFamily="34" charset="0"/>
            </a:endParaRPr>
          </a:p>
        </p:txBody>
      </p:sp>
      <p:pic>
        <p:nvPicPr>
          <p:cNvPr id="14" name="Picture 13">
            <a:extLst>
              <a:ext uri="{FF2B5EF4-FFF2-40B4-BE49-F238E27FC236}">
                <a16:creationId xmlns:a16="http://schemas.microsoft.com/office/drawing/2014/main" id="{B7565D5C-A710-4798-8774-59748190F8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9167" y="88851"/>
            <a:ext cx="614680" cy="636974"/>
          </a:xfrm>
          <a:prstGeom prst="rect">
            <a:avLst/>
          </a:prstGeom>
        </p:spPr>
      </p:pic>
      <p:sp>
        <p:nvSpPr>
          <p:cNvPr id="15" name="Rectangle 14">
            <a:extLst>
              <a:ext uri="{FF2B5EF4-FFF2-40B4-BE49-F238E27FC236}">
                <a16:creationId xmlns:a16="http://schemas.microsoft.com/office/drawing/2014/main" id="{F119FB6D-FFAE-498C-A771-74E31F4418DC}"/>
              </a:ext>
            </a:extLst>
          </p:cNvPr>
          <p:cNvSpPr/>
          <p:nvPr/>
        </p:nvSpPr>
        <p:spPr>
          <a:xfrm>
            <a:off x="7130226" y="6375400"/>
            <a:ext cx="4066094" cy="4124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6" name="TextBox 15">
            <a:extLst>
              <a:ext uri="{FF2B5EF4-FFF2-40B4-BE49-F238E27FC236}">
                <a16:creationId xmlns:a16="http://schemas.microsoft.com/office/drawing/2014/main" id="{A7795FAF-3A3D-4590-BB1A-EC0D2AAC33A2}"/>
              </a:ext>
            </a:extLst>
          </p:cNvPr>
          <p:cNvSpPr txBox="1"/>
          <p:nvPr/>
        </p:nvSpPr>
        <p:spPr>
          <a:xfrm>
            <a:off x="7145466" y="6388608"/>
            <a:ext cx="4066094" cy="400110"/>
          </a:xfrm>
          <a:prstGeom prst="rect">
            <a:avLst/>
          </a:prstGeom>
          <a:solidFill>
            <a:schemeClr val="bg1"/>
          </a:solidFill>
        </p:spPr>
        <p:txBody>
          <a:bodyPr wrap="square" rtlCol="0">
            <a:spAutoFit/>
          </a:bodyPr>
          <a:lstStyle/>
          <a:p>
            <a:pPr algn="ctr"/>
            <a:r>
              <a:rPr lang="en-US" sz="2000" dirty="0">
                <a:latin typeface="BankGothic Md BT" panose="020B0807020203060204" pitchFamily="34" charset="0"/>
              </a:rPr>
              <a:t>www.pnc.ac.id</a:t>
            </a:r>
            <a:endParaRPr lang="en-ID" sz="2000" dirty="0">
              <a:latin typeface="BankGothic Md BT" panose="020B0807020203060204" pitchFamily="34" charset="0"/>
            </a:endParaRPr>
          </a:p>
        </p:txBody>
      </p:sp>
      <p:sp>
        <p:nvSpPr>
          <p:cNvPr id="17" name="TextBox 16">
            <a:extLst>
              <a:ext uri="{FF2B5EF4-FFF2-40B4-BE49-F238E27FC236}">
                <a16:creationId xmlns:a16="http://schemas.microsoft.com/office/drawing/2014/main" id="{9FC88443-5402-4D84-9774-A05FD1116E32}"/>
              </a:ext>
            </a:extLst>
          </p:cNvPr>
          <p:cNvSpPr txBox="1"/>
          <p:nvPr/>
        </p:nvSpPr>
        <p:spPr>
          <a:xfrm>
            <a:off x="8489443" y="239236"/>
            <a:ext cx="3616960" cy="369332"/>
          </a:xfrm>
          <a:prstGeom prst="rect">
            <a:avLst/>
          </a:prstGeom>
          <a:noFill/>
        </p:spPr>
        <p:txBody>
          <a:bodyPr wrap="square" rtlCol="0">
            <a:spAutoFit/>
          </a:bodyPr>
          <a:lstStyle/>
          <a:p>
            <a:pPr algn="ctr"/>
            <a:r>
              <a:rPr lang="en-US" dirty="0">
                <a:latin typeface="Franklin Gothic Demi" panose="020B0703020102020204" pitchFamily="34" charset="0"/>
              </a:rPr>
              <a:t>POLITEKNIK NEGERI CILACAP</a:t>
            </a:r>
            <a:endParaRPr lang="en-ID" dirty="0">
              <a:latin typeface="Franklin Gothic Demi" panose="020B0703020102020204" pitchFamily="34" charset="0"/>
            </a:endParaRPr>
          </a:p>
        </p:txBody>
      </p:sp>
      <p:sp>
        <p:nvSpPr>
          <p:cNvPr id="2" name="TextBox 1">
            <a:extLst>
              <a:ext uri="{FF2B5EF4-FFF2-40B4-BE49-F238E27FC236}">
                <a16:creationId xmlns:a16="http://schemas.microsoft.com/office/drawing/2014/main" id="{82D46AD1-8DE3-4568-8F46-AB31F6D006FD}"/>
              </a:ext>
            </a:extLst>
          </p:cNvPr>
          <p:cNvSpPr txBox="1"/>
          <p:nvPr/>
        </p:nvSpPr>
        <p:spPr>
          <a:xfrm>
            <a:off x="71120" y="1091585"/>
            <a:ext cx="3942080" cy="400110"/>
          </a:xfrm>
          <a:prstGeom prst="rect">
            <a:avLst/>
          </a:prstGeom>
          <a:noFill/>
        </p:spPr>
        <p:txBody>
          <a:bodyPr wrap="square" rtlCol="0">
            <a:spAutoFit/>
          </a:bodyPr>
          <a:lstStyle/>
          <a:p>
            <a:pPr algn="ctr"/>
            <a:r>
              <a:rPr lang="en-US" sz="2000" b="1" dirty="0">
                <a:latin typeface="BankGothic Lt BT" panose="020B0607020203060204" pitchFamily="34" charset="0"/>
              </a:rPr>
              <a:t> </a:t>
            </a:r>
            <a:r>
              <a:rPr lang="en-US" sz="2000" b="1" dirty="0" err="1">
                <a:latin typeface="BankGothic Lt BT" panose="020B0607020203060204" pitchFamily="34" charset="0"/>
              </a:rPr>
              <a:t>blok</a:t>
            </a:r>
            <a:r>
              <a:rPr lang="en-US" sz="2000" b="1" dirty="0">
                <a:latin typeface="BankGothic Lt BT" panose="020B0607020203060204" pitchFamily="34" charset="0"/>
              </a:rPr>
              <a:t> diagram  </a:t>
            </a:r>
            <a:endParaRPr lang="en-ID" sz="2000" b="1" dirty="0">
              <a:latin typeface="BankGothic Lt BT" panose="020B0607020203060204" pitchFamily="34" charset="0"/>
            </a:endParaRPr>
          </a:p>
        </p:txBody>
      </p:sp>
      <p:sp>
        <p:nvSpPr>
          <p:cNvPr id="20" name="Rectangle 4"/>
          <p:cNvSpPr>
            <a:spLocks noChangeArrowheads="1"/>
          </p:cNvSpPr>
          <p:nvPr/>
        </p:nvSpPr>
        <p:spPr bwMode="auto">
          <a:xfrm>
            <a:off x="3337560" y="1483764"/>
            <a:ext cx="225156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d-ID"/>
          </a:p>
        </p:txBody>
      </p:sp>
      <p:graphicFrame>
        <p:nvGraphicFramePr>
          <p:cNvPr id="22" name="Object 21"/>
          <p:cNvGraphicFramePr>
            <a:graphicFrameLocks noChangeAspect="1"/>
          </p:cNvGraphicFramePr>
          <p:nvPr>
            <p:extLst>
              <p:ext uri="{D42A27DB-BD31-4B8C-83A1-F6EECF244321}">
                <p14:modId xmlns:p14="http://schemas.microsoft.com/office/powerpoint/2010/main" val="2520184119"/>
              </p:ext>
            </p:extLst>
          </p:nvPr>
        </p:nvGraphicFramePr>
        <p:xfrm>
          <a:off x="3337560" y="1803400"/>
          <a:ext cx="5417820" cy="3989994"/>
        </p:xfrm>
        <a:graphic>
          <a:graphicData uri="http://schemas.openxmlformats.org/presentationml/2006/ole">
            <mc:AlternateContent xmlns:mc="http://schemas.openxmlformats.org/markup-compatibility/2006">
              <mc:Choice xmlns:v="urn:schemas-microsoft-com:vml" Requires="v">
                <p:oleObj spid="_x0000_s1048" name="Visio" r:id="rId6" imgW="7067486" imgH="5619747" progId="Visio.Drawing.15">
                  <p:embed/>
                </p:oleObj>
              </mc:Choice>
              <mc:Fallback>
                <p:oleObj name="Visio" r:id="rId6" imgW="7067486" imgH="5619747"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7560" y="1803400"/>
                        <a:ext cx="5417820" cy="3989994"/>
                      </a:xfrm>
                      <a:prstGeom prst="rect">
                        <a:avLst/>
                      </a:prstGeom>
                      <a:noFill/>
                    </p:spPr>
                  </p:pic>
                </p:oleObj>
              </mc:Fallback>
            </mc:AlternateContent>
          </a:graphicData>
        </a:graphic>
      </p:graphicFrame>
    </p:spTree>
    <p:extLst>
      <p:ext uri="{BB962C8B-B14F-4D97-AF65-F5344CB8AC3E}">
        <p14:creationId xmlns:p14="http://schemas.microsoft.com/office/powerpoint/2010/main" val="41642984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2722</TotalTime>
  <Words>2220</Words>
  <Application>Microsoft Office PowerPoint</Application>
  <PresentationFormat>Widescreen</PresentationFormat>
  <Paragraphs>300</Paragraphs>
  <Slides>30</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1" baseType="lpstr">
      <vt:lpstr>Arial</vt:lpstr>
      <vt:lpstr>BankGothic Lt BT</vt:lpstr>
      <vt:lpstr>BankGothic Md BT</vt:lpstr>
      <vt:lpstr>Calibri</vt:lpstr>
      <vt:lpstr>Calibri Light</vt:lpstr>
      <vt:lpstr>Cambria Math</vt:lpstr>
      <vt:lpstr>Franklin Gothic Demi</vt:lpstr>
      <vt:lpstr>Tahoma</vt:lpstr>
      <vt:lpstr>Times New Roman</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arief rahman hakim</dc:creator>
  <cp:lastModifiedBy>Haru</cp:lastModifiedBy>
  <cp:revision>85</cp:revision>
  <dcterms:created xsi:type="dcterms:W3CDTF">2022-02-12T15:26:48Z</dcterms:created>
  <dcterms:modified xsi:type="dcterms:W3CDTF">2023-07-15T04:57:17Z</dcterms:modified>
</cp:coreProperties>
</file>